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87" r:id="rId4"/>
    <p:sldId id="266" r:id="rId5"/>
    <p:sldId id="288" r:id="rId6"/>
    <p:sldId id="267" r:id="rId7"/>
    <p:sldId id="289" r:id="rId8"/>
    <p:sldId id="279" r:id="rId9"/>
    <p:sldId id="292" r:id="rId10"/>
    <p:sldId id="280" r:id="rId11"/>
    <p:sldId id="281" r:id="rId12"/>
    <p:sldId id="277" r:id="rId13"/>
    <p:sldId id="276" r:id="rId14"/>
    <p:sldId id="283" r:id="rId15"/>
    <p:sldId id="286" r:id="rId16"/>
    <p:sldId id="284" r:id="rId17"/>
    <p:sldId id="291" r:id="rId18"/>
    <p:sldId id="293" r:id="rId19"/>
    <p:sldId id="269" r:id="rId20"/>
    <p:sldId id="294" r:id="rId21"/>
    <p:sldId id="270" r:id="rId22"/>
    <p:sldId id="271" r:id="rId23"/>
    <p:sldId id="261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2424"/>
    <a:srgbClr val="B4A9A9"/>
    <a:srgbClr val="AC5E5E"/>
    <a:srgbClr val="EDDFC8"/>
    <a:srgbClr val="2B778C"/>
    <a:srgbClr val="1DA685"/>
    <a:srgbClr val="C0B132"/>
    <a:srgbClr val="D6E5F4"/>
    <a:srgbClr val="F3F8FD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173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B1CD8D-D7D8-4A04-E374-16C075959B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0F2BA2-8BFA-859E-321B-E85376482B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A10C1-A50A-43B3-BFA0-146DBB85EAB0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068DE-7E36-9C88-3DCF-C641F43739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FCAE5C-6C09-4668-ACF0-CDABF78225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3D40A-584C-41B4-891F-BAEE93AE8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6103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C52F8-B17D-4AF2-B7C8-722551B68DE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B5E22-606D-49C3-9464-7C59F48F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5255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EB5E22-606D-49C3-9464-7C59F48FE5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74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6E105-B9FF-47D0-B348-7BB890C68C3E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3F816-E76E-40B0-9B38-1A3F5AB048F5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DC6E-E5A9-433F-B600-DBAA95522788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971D-8332-4800-AA93-EDA6CD5F44DE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83D98-B3EE-4BCC-8959-56733F95273C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453DF-03DF-44C2-B530-ECC0FB81A2EB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E8AA1-2A4F-426F-BE3A-1E29D40635E2}" type="datetime1">
              <a:rPr lang="en-US" smtClean="0"/>
              <a:t>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31A6-E3BE-493F-8704-EDE3C840B99A}" type="datetime1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E2723-D3B1-4415-BA2A-BD41804C9535}" type="datetime1">
              <a:rPr lang="en-US" smtClean="0"/>
              <a:t>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E981-A23D-47F1-A951-B3A2E32263D4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491B7-21BD-496D-9FEF-A59195932754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542F1-46B7-4F4F-B4B9-A114FEB71AB7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etraveli-group-logo-2018-RGB.jpg">
            <a:extLst>
              <a:ext uri="{FF2B5EF4-FFF2-40B4-BE49-F238E27FC236}">
                <a16:creationId xmlns:a16="http://schemas.microsoft.com/office/drawing/2014/main" id="{0447E425-33AE-1232-8864-CA210461F95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82880" y="5943600"/>
            <a:ext cx="1391478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hyperlink" Target="https://svgsilh.com/image/189254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vgsilh.com/image/39414.html" TargetMode="External"/><Relationship Id="rId11" Type="http://schemas.openxmlformats.org/officeDocument/2006/relationships/image" Target="../media/image11.svg"/><Relationship Id="rId5" Type="http://schemas.openxmlformats.org/officeDocument/2006/relationships/image" Target="../media/image17.svg"/><Relationship Id="rId15" Type="http://schemas.openxmlformats.org/officeDocument/2006/relationships/image" Target="../media/image22.png"/><Relationship Id="rId10" Type="http://schemas.openxmlformats.org/officeDocument/2006/relationships/image" Target="../media/image10.png"/><Relationship Id="rId4" Type="http://schemas.openxmlformats.org/officeDocument/2006/relationships/image" Target="../media/image16.png"/><Relationship Id="rId9" Type="http://schemas.openxmlformats.org/officeDocument/2006/relationships/hyperlink" Target="https://svgsilh.com/image/1292787.html" TargetMode="External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svgsilh.com/image/1292787.html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9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hyperlink" Target="https://svgsilh.com/image/189254.html" TargetMode="External"/><Relationship Id="rId5" Type="http://schemas.openxmlformats.org/officeDocument/2006/relationships/hyperlink" Target="https://svgsilh.com/image/39414.html" TargetMode="External"/><Relationship Id="rId10" Type="http://schemas.openxmlformats.org/officeDocument/2006/relationships/image" Target="../media/image11.svg"/><Relationship Id="rId4" Type="http://schemas.openxmlformats.org/officeDocument/2006/relationships/image" Target="../media/image17.sv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19.svg"/><Relationship Id="rId7" Type="http://schemas.openxmlformats.org/officeDocument/2006/relationships/hyperlink" Target="https://pixabay.com/en/chart-red-arrow-growth-arrow-red-2741952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svgsilh.com/image/1292787.html" TargetMode="External"/><Relationship Id="rId9" Type="http://schemas.openxmlformats.org/officeDocument/2006/relationships/hyperlink" Target="https://www.freestock.com/free-icons/vector-illustration-money-icon-569609065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tock.adobe.com/images/green-check-mark-icon-symbol-logo-in-a-circle-tick-symbol-green-color-transparent/557809721" TargetMode="Externa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vgsilh.com/image/189254.html" TargetMode="Externa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9299" y="831063"/>
            <a:ext cx="8365402" cy="1470025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Analysis and Recommendations for Efficient Customer Service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31059"/>
            <a:ext cx="6400800" cy="1752600"/>
          </a:xfrm>
        </p:spPr>
        <p:txBody>
          <a:bodyPr/>
          <a:lstStyle/>
          <a:p>
            <a:pPr algn="l"/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Shahrzad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Khayatbashi</a:t>
            </a:r>
          </a:p>
          <a:p>
            <a:pPr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January 2025</a:t>
            </a:r>
          </a:p>
          <a:p>
            <a:pPr algn="l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66E39-7F43-2284-9D5A-62C0EF408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CFBA076-F8A6-A5C5-B095-35D2B0602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Top five reasons that customers contacts only once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9DD27-68AD-90B3-9867-6CDFDDC0A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24" y="1582616"/>
            <a:ext cx="7703768" cy="4525963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E0A510-9A4A-AAB7-1CAB-BE90A2E0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5EF44F8-E08A-3643-B4CB-499CEE36B46E}"/>
              </a:ext>
            </a:extLst>
          </p:cNvPr>
          <p:cNvSpPr txBox="1">
            <a:spLocks/>
          </p:cNvSpPr>
          <p:nvPr/>
        </p:nvSpPr>
        <p:spPr>
          <a:xfrm>
            <a:off x="1433314" y="6047944"/>
            <a:ext cx="7598719" cy="74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Analysis and Recommendations for Efficient Customer Service</a:t>
            </a:r>
            <a:endParaRPr lang="en-US" sz="8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>
              <a:latin typeface="+mj-lt"/>
              <a:ea typeface="+mj-ea"/>
              <a:cs typeface="+mj-cs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Shahrzad Khayatbashi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13</a:t>
            </a:r>
            <a:r>
              <a:rPr lang="en-US" sz="800" baseline="30000" dirty="0">
                <a:latin typeface="+mj-lt"/>
                <a:ea typeface="+mj-ea"/>
                <a:cs typeface="+mj-cs"/>
              </a:rPr>
              <a:t>th</a:t>
            </a:r>
            <a:r>
              <a:rPr lang="en-US" sz="800" dirty="0">
                <a:latin typeface="+mj-lt"/>
                <a:ea typeface="+mj-ea"/>
                <a:cs typeface="+mj-cs"/>
              </a:rPr>
              <a:t> January 2025</a:t>
            </a: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D5959D16-B5B1-009C-141A-8544FDBFE38A}"/>
              </a:ext>
            </a:extLst>
          </p:cNvPr>
          <p:cNvSpPr/>
          <p:nvPr/>
        </p:nvSpPr>
        <p:spPr>
          <a:xfrm>
            <a:off x="5099538" y="2022230"/>
            <a:ext cx="3739065" cy="2092570"/>
          </a:xfrm>
          <a:prstGeom prst="cloudCallout">
            <a:avLst>
              <a:gd name="adj1" fmla="val -60281"/>
              <a:gd name="adj2" fmla="val -50961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ysClr val="windowText" lastClr="000000"/>
                </a:solidFill>
              </a:rPr>
              <a:t>Question</a:t>
            </a:r>
            <a:r>
              <a:rPr lang="sv-SE" dirty="0">
                <a:solidFill>
                  <a:sysClr val="windowText" lastClr="000000"/>
                </a:solidFill>
              </a:rPr>
              <a:t>: What type of channel customers use for contacting? 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69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FBCCF12-1EF1-6707-C6B8-94AF1C0C7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Types of channel used by customers for contacting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D0693-334A-AD22-713F-D3E71BB64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7" y="1598694"/>
            <a:ext cx="5673957" cy="4510796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8CB03F-48AF-2AAD-E26D-293F64CE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4BE7A99-DFCD-B22C-5F0A-D37609A1E66A}"/>
              </a:ext>
            </a:extLst>
          </p:cNvPr>
          <p:cNvSpPr txBox="1">
            <a:spLocks/>
          </p:cNvSpPr>
          <p:nvPr/>
        </p:nvSpPr>
        <p:spPr>
          <a:xfrm>
            <a:off x="1433314" y="6047944"/>
            <a:ext cx="7598719" cy="74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Analysis and Recommendations for Efficient Customer Service</a:t>
            </a:r>
            <a:endParaRPr lang="en-US" sz="8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>
              <a:latin typeface="+mj-lt"/>
              <a:ea typeface="+mj-ea"/>
              <a:cs typeface="+mj-cs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Shahrzad Khayatbashi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13</a:t>
            </a:r>
            <a:r>
              <a:rPr lang="en-US" sz="800" baseline="30000" dirty="0">
                <a:latin typeface="+mj-lt"/>
                <a:ea typeface="+mj-ea"/>
                <a:cs typeface="+mj-cs"/>
              </a:rPr>
              <a:t>th</a:t>
            </a:r>
            <a:r>
              <a:rPr lang="en-US" sz="800" dirty="0">
                <a:latin typeface="+mj-lt"/>
                <a:ea typeface="+mj-ea"/>
                <a:cs typeface="+mj-cs"/>
              </a:rPr>
              <a:t> January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54E478-C2C7-3EF8-0A71-32A9439AAF1C}"/>
              </a:ext>
            </a:extLst>
          </p:cNvPr>
          <p:cNvSpPr txBox="1"/>
          <p:nvPr/>
        </p:nvSpPr>
        <p:spPr>
          <a:xfrm>
            <a:off x="4565074" y="2854813"/>
            <a:ext cx="327263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dirty="0"/>
              <a:t>Recommendations:</a:t>
            </a:r>
          </a:p>
          <a:p>
            <a:pPr marL="342900" indent="-342900">
              <a:buAutoNum type="arabicPeriod"/>
            </a:pPr>
            <a:r>
              <a:rPr lang="sv-SE" dirty="0"/>
              <a:t>Using NLP techniques to investigate the most repettitive patterns in ’</a:t>
            </a:r>
            <a:r>
              <a:rPr lang="sv-SE" b="1" i="1" dirty="0"/>
              <a:t>chat</a:t>
            </a:r>
            <a:r>
              <a:rPr lang="sv-SE" dirty="0"/>
              <a:t>’ and ’</a:t>
            </a:r>
            <a:r>
              <a:rPr lang="sv-SE" b="1" i="1" dirty="0"/>
              <a:t>email</a:t>
            </a:r>
            <a:r>
              <a:rPr lang="sv-SE" dirty="0"/>
              <a:t>’.</a:t>
            </a:r>
          </a:p>
          <a:p>
            <a:pPr marL="342900" indent="-342900">
              <a:buAutoNum type="arabicPeriod"/>
            </a:pPr>
            <a:r>
              <a:rPr lang="sv-SE" dirty="0"/>
              <a:t>Use models like whisper to convert audios to text for ’</a:t>
            </a:r>
            <a:r>
              <a:rPr lang="sv-SE" b="1" i="1" dirty="0"/>
              <a:t>Phones</a:t>
            </a:r>
            <a:r>
              <a:rPr lang="sv-SE" dirty="0"/>
              <a:t>’  to find out the questions and concerns that customers call.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7FADF-FD33-315C-C30F-43FB3A501673}"/>
              </a:ext>
            </a:extLst>
          </p:cNvPr>
          <p:cNvSpPr txBox="1"/>
          <p:nvPr/>
        </p:nvSpPr>
        <p:spPr>
          <a:xfrm>
            <a:off x="5232673" y="5951453"/>
            <a:ext cx="3845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AAD6D-7809-8853-A881-6F19CFD38F25}"/>
              </a:ext>
            </a:extLst>
          </p:cNvPr>
          <p:cNvSpPr txBox="1"/>
          <p:nvPr/>
        </p:nvSpPr>
        <p:spPr>
          <a:xfrm>
            <a:off x="4642053" y="5703305"/>
            <a:ext cx="3822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i="1" dirty="0"/>
              <a:t>Probably Implementing chatbot to handle answering the most frequent questions can be helpfull for reducing the costs.</a:t>
            </a:r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12C7E552-4D1D-17BA-CF82-2DDA62DEA375}"/>
              </a:ext>
            </a:extLst>
          </p:cNvPr>
          <p:cNvSpPr/>
          <p:nvPr/>
        </p:nvSpPr>
        <p:spPr>
          <a:xfrm>
            <a:off x="5492562" y="937092"/>
            <a:ext cx="3617245" cy="2047921"/>
          </a:xfrm>
          <a:prstGeom prst="cloudCallout">
            <a:avLst>
              <a:gd name="adj1" fmla="val -60281"/>
              <a:gd name="adj2" fmla="val -50961"/>
            </a:avLst>
          </a:prstGeom>
          <a:solidFill>
            <a:srgbClr val="1DA685"/>
          </a:solidFill>
          <a:ln>
            <a:solidFill>
              <a:srgbClr val="2B778C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ysClr val="windowText" lastClr="000000"/>
                </a:solidFill>
              </a:rPr>
              <a:t>How does the customer journey looks like in terms of contacting and where can be improved? 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59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A9A3E-AA8C-F844-9FED-312536F3B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B31080B-5144-EB95-E5DF-067797483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547" y="4556387"/>
            <a:ext cx="4977084" cy="197737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8A8AAE5-4776-F229-4D4B-D5182678E868}"/>
              </a:ext>
            </a:extLst>
          </p:cNvPr>
          <p:cNvSpPr txBox="1">
            <a:spLocks/>
          </p:cNvSpPr>
          <p:nvPr/>
        </p:nvSpPr>
        <p:spPr>
          <a:xfrm>
            <a:off x="1433314" y="6047944"/>
            <a:ext cx="7598719" cy="74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Analysis and Recommendations for Efficient Customer Service</a:t>
            </a:r>
            <a:endParaRPr lang="en-US" sz="8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>
              <a:latin typeface="+mj-lt"/>
              <a:ea typeface="+mj-ea"/>
              <a:cs typeface="+mj-cs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Shahrzad Khayatbashi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13</a:t>
            </a:r>
            <a:r>
              <a:rPr lang="en-US" sz="800" baseline="30000" dirty="0">
                <a:latin typeface="+mj-lt"/>
                <a:ea typeface="+mj-ea"/>
                <a:cs typeface="+mj-cs"/>
              </a:rPr>
              <a:t>th</a:t>
            </a:r>
            <a:r>
              <a:rPr lang="en-US" sz="800" dirty="0">
                <a:latin typeface="+mj-lt"/>
                <a:ea typeface="+mj-ea"/>
                <a:cs typeface="+mj-cs"/>
              </a:rPr>
              <a:t> January 2025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333F1AB-BB4F-0BB0-C478-7C681CC6B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30155" y="547395"/>
            <a:ext cx="9605590" cy="423257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F62B57-2E2A-D6FF-EFDB-93927FC5A28D}"/>
              </a:ext>
            </a:extLst>
          </p:cNvPr>
          <p:cNvSpPr txBox="1"/>
          <p:nvPr/>
        </p:nvSpPr>
        <p:spPr>
          <a:xfrm>
            <a:off x="58558" y="3739244"/>
            <a:ext cx="929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/>
              <a:t>Filter:</a:t>
            </a:r>
            <a:endParaRPr lang="en-US" sz="24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B4A6A9-D2C5-7305-EBD7-3185C00D58AE}"/>
              </a:ext>
            </a:extLst>
          </p:cNvPr>
          <p:cNvSpPr/>
          <p:nvPr/>
        </p:nvSpPr>
        <p:spPr>
          <a:xfrm>
            <a:off x="155429" y="4665831"/>
            <a:ext cx="184124" cy="184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E296F4-5005-8CDC-8F36-E042925FD20D}"/>
              </a:ext>
            </a:extLst>
          </p:cNvPr>
          <p:cNvSpPr/>
          <p:nvPr/>
        </p:nvSpPr>
        <p:spPr>
          <a:xfrm>
            <a:off x="155429" y="5204320"/>
            <a:ext cx="184124" cy="184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01C1AA-2C12-E987-9E53-9AE3D763DC6D}"/>
              </a:ext>
            </a:extLst>
          </p:cNvPr>
          <p:cNvSpPr/>
          <p:nvPr/>
        </p:nvSpPr>
        <p:spPr>
          <a:xfrm>
            <a:off x="155429" y="5480506"/>
            <a:ext cx="184124" cy="184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4738AF-BEAA-40E3-DDF8-358901AA12F0}"/>
              </a:ext>
            </a:extLst>
          </p:cNvPr>
          <p:cNvSpPr txBox="1"/>
          <p:nvPr/>
        </p:nvSpPr>
        <p:spPr>
          <a:xfrm>
            <a:off x="309877" y="4604004"/>
            <a:ext cx="1192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/>
              <a:t>Transferred …</a:t>
            </a:r>
            <a:endParaRPr lang="en-US" sz="14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C0393D-E2CC-780C-1F70-51824D7E3D31}"/>
              </a:ext>
            </a:extLst>
          </p:cNvPr>
          <p:cNvSpPr txBox="1"/>
          <p:nvPr/>
        </p:nvSpPr>
        <p:spPr>
          <a:xfrm>
            <a:off x="65354" y="431018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u="sng" dirty="0" err="1"/>
              <a:t>Include</a:t>
            </a:r>
            <a:r>
              <a:rPr lang="sv-SE" u="sng" dirty="0"/>
              <a:t>: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175F1-45BC-4E16-0899-F502C7B1DA93}"/>
              </a:ext>
            </a:extLst>
          </p:cNvPr>
          <p:cNvSpPr txBox="1"/>
          <p:nvPr/>
        </p:nvSpPr>
        <p:spPr>
          <a:xfrm>
            <a:off x="75881" y="4829218"/>
            <a:ext cx="96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u="sng" dirty="0" err="1"/>
              <a:t>Exclude</a:t>
            </a:r>
            <a:r>
              <a:rPr lang="sv-SE" u="sng" dirty="0"/>
              <a:t>:</a:t>
            </a:r>
            <a:endParaRPr lang="en-US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E4DCE-D206-682D-969D-BDB454BDEC89}"/>
              </a:ext>
            </a:extLst>
          </p:cNvPr>
          <p:cNvSpPr txBox="1"/>
          <p:nvPr/>
        </p:nvSpPr>
        <p:spPr>
          <a:xfrm>
            <a:off x="304613" y="5148573"/>
            <a:ext cx="1118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 err="1"/>
              <a:t>Create</a:t>
            </a:r>
            <a:r>
              <a:rPr lang="sv-SE" sz="1400" i="1" dirty="0"/>
              <a:t> Order</a:t>
            </a:r>
            <a:endParaRPr lang="en-US" sz="14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6FC47F-8455-0EB8-5C87-29378E2AD906}"/>
              </a:ext>
            </a:extLst>
          </p:cNvPr>
          <p:cNvSpPr txBox="1"/>
          <p:nvPr/>
        </p:nvSpPr>
        <p:spPr>
          <a:xfrm>
            <a:off x="323569" y="5412907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 err="1"/>
              <a:t>Already</a:t>
            </a:r>
            <a:r>
              <a:rPr lang="sv-SE" sz="1400" i="1" dirty="0"/>
              <a:t> on support</a:t>
            </a:r>
            <a:endParaRPr lang="en-US" sz="1400" i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45AB1B-1BA2-39C0-9E37-1B271EBE640D}"/>
              </a:ext>
            </a:extLst>
          </p:cNvPr>
          <p:cNvSpPr/>
          <p:nvPr/>
        </p:nvSpPr>
        <p:spPr>
          <a:xfrm>
            <a:off x="150959" y="5763862"/>
            <a:ext cx="184124" cy="184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E5F67D-AF68-6AB8-4497-879E457EE725}"/>
              </a:ext>
            </a:extLst>
          </p:cNvPr>
          <p:cNvSpPr txBox="1"/>
          <p:nvPr/>
        </p:nvSpPr>
        <p:spPr>
          <a:xfrm>
            <a:off x="319099" y="5696263"/>
            <a:ext cx="1436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/>
              <a:t>No </a:t>
            </a:r>
            <a:r>
              <a:rPr lang="sv-SE" sz="1400" i="1" dirty="0" err="1"/>
              <a:t>change</a:t>
            </a:r>
            <a:r>
              <a:rPr lang="sv-SE" sz="1400" i="1" dirty="0"/>
              <a:t> </a:t>
            </a:r>
            <a:r>
              <a:rPr lang="sv-SE" sz="1400" i="1" dirty="0" err="1"/>
              <a:t>made</a:t>
            </a:r>
            <a:endParaRPr lang="en-US" sz="1400" i="1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4005695-D462-B57F-55B0-924546E90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1062" y="5201996"/>
            <a:ext cx="233522" cy="2069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D408651-695A-593D-2DA6-FC3EA3494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47849" y="5467034"/>
            <a:ext cx="233522" cy="20698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663E5DF-EBE2-9E10-AA6D-D0F8EB838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34636" y="5732072"/>
            <a:ext cx="233522" cy="20698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9E79508-1481-69A1-63AE-794220A023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61062" y="4639535"/>
            <a:ext cx="241236" cy="23671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3597A2F-D41A-D63E-FE00-9CE25D260B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927407" y="5148298"/>
            <a:ext cx="313283" cy="3077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3EF33B-9782-985F-9E12-49DBF642F84C}"/>
              </a:ext>
            </a:extLst>
          </p:cNvPr>
          <p:cNvSpPr txBox="1"/>
          <p:nvPr/>
        </p:nvSpPr>
        <p:spPr>
          <a:xfrm>
            <a:off x="2185521" y="5072679"/>
            <a:ext cx="7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Zoom: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71CC48-DCE6-D4FD-AF3E-1E1FBFF5DF7B}"/>
              </a:ext>
            </a:extLst>
          </p:cNvPr>
          <p:cNvSpPr/>
          <p:nvPr/>
        </p:nvSpPr>
        <p:spPr>
          <a:xfrm>
            <a:off x="1965219" y="5607459"/>
            <a:ext cx="1917792" cy="10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327A3F-A05B-D0ED-2863-41CF9309CF3F}"/>
              </a:ext>
            </a:extLst>
          </p:cNvPr>
          <p:cNvSpPr/>
          <p:nvPr/>
        </p:nvSpPr>
        <p:spPr>
          <a:xfrm>
            <a:off x="1959593" y="5607882"/>
            <a:ext cx="225928" cy="1026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C77FE4-90AD-8BBC-D253-3802AA40BB15}"/>
              </a:ext>
            </a:extLst>
          </p:cNvPr>
          <p:cNvSpPr txBox="1"/>
          <p:nvPr/>
        </p:nvSpPr>
        <p:spPr>
          <a:xfrm>
            <a:off x="1986395" y="5697267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/>
              <a:t>6.3%</a:t>
            </a:r>
            <a:endParaRPr lang="en-US" sz="140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0218F0-5F12-D34B-1C4A-72D6B54568D3}"/>
              </a:ext>
            </a:extLst>
          </p:cNvPr>
          <p:cNvSpPr txBox="1"/>
          <p:nvPr/>
        </p:nvSpPr>
        <p:spPr>
          <a:xfrm>
            <a:off x="58558" y="408214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Actions:</a:t>
            </a:r>
            <a:endParaRPr lang="en-US" b="1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CF612CB-B4D2-8CBB-B842-A55F519604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95533" y="1640246"/>
            <a:ext cx="506365" cy="14467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70AF16E-49EA-1300-AD67-C90A2648FB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4124" y="2928328"/>
            <a:ext cx="567223" cy="18743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C39103B-2ED3-EF4F-593D-31CF8D5FD7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35282" y="2176588"/>
            <a:ext cx="804172" cy="200043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86349FA-A2C5-9D99-4BF9-9AF6117F0907}"/>
              </a:ext>
            </a:extLst>
          </p:cNvPr>
          <p:cNvSpPr/>
          <p:nvPr/>
        </p:nvSpPr>
        <p:spPr>
          <a:xfrm>
            <a:off x="4497354" y="1174541"/>
            <a:ext cx="3342099" cy="20103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4AD53-29EE-2D00-F90E-30B576E7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B4E532C-52E9-44C9-B66C-026282A7A9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83011" y="931598"/>
            <a:ext cx="804172" cy="20004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6C9176-8646-46C7-9821-BAD07DF291D9}"/>
              </a:ext>
            </a:extLst>
          </p:cNvPr>
          <p:cNvSpPr/>
          <p:nvPr/>
        </p:nvSpPr>
        <p:spPr>
          <a:xfrm>
            <a:off x="2240689" y="931598"/>
            <a:ext cx="5782231" cy="24056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DA3C8BC7-BFA3-210B-660C-31DB38B2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29" y="-143561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Customer interactions process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60172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 animBg="1"/>
      <p:bldP spid="19" grpId="0"/>
      <p:bldP spid="25" grpId="0"/>
      <p:bldP spid="26" grpId="0" animBg="1"/>
      <p:bldP spid="27" grpId="0" animBg="1"/>
      <p:bldP spid="28" grpId="0"/>
      <p:bldP spid="29" grpId="0"/>
      <p:bldP spid="46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F49F2-658A-8808-DA94-EFCCFCBE7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6AA3019-F300-A09B-FCE4-96AED3A2C7DF}"/>
              </a:ext>
            </a:extLst>
          </p:cNvPr>
          <p:cNvSpPr txBox="1">
            <a:spLocks/>
          </p:cNvSpPr>
          <p:nvPr/>
        </p:nvSpPr>
        <p:spPr>
          <a:xfrm>
            <a:off x="1433314" y="6047944"/>
            <a:ext cx="7598719" cy="74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Analysis and Recommendations for Efficient Customer Service</a:t>
            </a:r>
            <a:endParaRPr lang="en-US" sz="8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>
              <a:latin typeface="+mj-lt"/>
              <a:ea typeface="+mj-ea"/>
              <a:cs typeface="+mj-cs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Shahrzad Khayatbashi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13</a:t>
            </a:r>
            <a:r>
              <a:rPr lang="en-US" sz="800" baseline="30000" dirty="0">
                <a:latin typeface="+mj-lt"/>
                <a:ea typeface="+mj-ea"/>
                <a:cs typeface="+mj-cs"/>
              </a:rPr>
              <a:t>th</a:t>
            </a:r>
            <a:r>
              <a:rPr lang="en-US" sz="800" dirty="0">
                <a:latin typeface="+mj-lt"/>
                <a:ea typeface="+mj-ea"/>
                <a:cs typeface="+mj-cs"/>
              </a:rPr>
              <a:t> January 2025</a:t>
            </a:r>
          </a:p>
        </p:txBody>
      </p:sp>
      <p:pic>
        <p:nvPicPr>
          <p:cNvPr id="38" name="Content Placeholder 7">
            <a:extLst>
              <a:ext uri="{FF2B5EF4-FFF2-40B4-BE49-F238E27FC236}">
                <a16:creationId xmlns:a16="http://schemas.microsoft.com/office/drawing/2014/main" id="{825DD8EF-B629-986F-A29D-86D3AEE4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155" y="551931"/>
            <a:ext cx="9603384" cy="42316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41CB6-597F-4333-3A3B-349F3E19774E}"/>
              </a:ext>
            </a:extLst>
          </p:cNvPr>
          <p:cNvSpPr txBox="1"/>
          <p:nvPr/>
        </p:nvSpPr>
        <p:spPr>
          <a:xfrm>
            <a:off x="58558" y="3739244"/>
            <a:ext cx="929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/>
              <a:t>Filter:</a:t>
            </a:r>
            <a:endParaRPr lang="en-US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598268-DFD5-5D8F-37CF-30A024452A28}"/>
              </a:ext>
            </a:extLst>
          </p:cNvPr>
          <p:cNvSpPr/>
          <p:nvPr/>
        </p:nvSpPr>
        <p:spPr>
          <a:xfrm>
            <a:off x="155429" y="4665831"/>
            <a:ext cx="184124" cy="184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D4D3-A6C5-3500-D6E7-2952ED0368DE}"/>
              </a:ext>
            </a:extLst>
          </p:cNvPr>
          <p:cNvSpPr/>
          <p:nvPr/>
        </p:nvSpPr>
        <p:spPr>
          <a:xfrm>
            <a:off x="155429" y="5204320"/>
            <a:ext cx="184124" cy="184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68B935-0B00-D227-671F-7ADACBC49B28}"/>
              </a:ext>
            </a:extLst>
          </p:cNvPr>
          <p:cNvSpPr/>
          <p:nvPr/>
        </p:nvSpPr>
        <p:spPr>
          <a:xfrm>
            <a:off x="155429" y="5480506"/>
            <a:ext cx="184124" cy="184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F689C-E053-540F-C963-E0FB3D104236}"/>
              </a:ext>
            </a:extLst>
          </p:cNvPr>
          <p:cNvSpPr txBox="1"/>
          <p:nvPr/>
        </p:nvSpPr>
        <p:spPr>
          <a:xfrm>
            <a:off x="309877" y="4604004"/>
            <a:ext cx="1192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/>
              <a:t>Transferred …</a:t>
            </a:r>
            <a:endParaRPr lang="en-US" sz="14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62106-8584-6505-E6CA-D85AF2C9F52E}"/>
              </a:ext>
            </a:extLst>
          </p:cNvPr>
          <p:cNvSpPr txBox="1"/>
          <p:nvPr/>
        </p:nvSpPr>
        <p:spPr>
          <a:xfrm>
            <a:off x="65354" y="431018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u="sng" dirty="0" err="1"/>
              <a:t>Include</a:t>
            </a:r>
            <a:r>
              <a:rPr lang="sv-SE" u="sng" dirty="0"/>
              <a:t>:</a:t>
            </a:r>
            <a:endParaRPr lang="en-US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FBF23-FE21-EDDA-E974-16B732BFB915}"/>
              </a:ext>
            </a:extLst>
          </p:cNvPr>
          <p:cNvSpPr txBox="1"/>
          <p:nvPr/>
        </p:nvSpPr>
        <p:spPr>
          <a:xfrm>
            <a:off x="75881" y="4829218"/>
            <a:ext cx="96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u="sng" dirty="0" err="1"/>
              <a:t>Exclude</a:t>
            </a:r>
            <a:r>
              <a:rPr lang="sv-SE" u="sng" dirty="0"/>
              <a:t>: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D14FD6-B075-8C97-55B3-A388B74A6B36}"/>
              </a:ext>
            </a:extLst>
          </p:cNvPr>
          <p:cNvSpPr txBox="1"/>
          <p:nvPr/>
        </p:nvSpPr>
        <p:spPr>
          <a:xfrm>
            <a:off x="304613" y="5148573"/>
            <a:ext cx="1118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 err="1"/>
              <a:t>Create</a:t>
            </a:r>
            <a:r>
              <a:rPr lang="sv-SE" sz="1400" i="1" dirty="0"/>
              <a:t> Order</a:t>
            </a:r>
            <a:endParaRPr lang="en-US" sz="14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B51CBA-8142-7480-A59C-4FFF9A5478F3}"/>
              </a:ext>
            </a:extLst>
          </p:cNvPr>
          <p:cNvSpPr txBox="1"/>
          <p:nvPr/>
        </p:nvSpPr>
        <p:spPr>
          <a:xfrm>
            <a:off x="323569" y="5412907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 err="1"/>
              <a:t>Already</a:t>
            </a:r>
            <a:r>
              <a:rPr lang="sv-SE" sz="1400" i="1" dirty="0"/>
              <a:t> on support</a:t>
            </a:r>
            <a:endParaRPr lang="en-US" sz="1400" i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F8DABD-7AA1-3B59-1318-22FD5BE52B70}"/>
              </a:ext>
            </a:extLst>
          </p:cNvPr>
          <p:cNvSpPr/>
          <p:nvPr/>
        </p:nvSpPr>
        <p:spPr>
          <a:xfrm>
            <a:off x="150959" y="5763862"/>
            <a:ext cx="184124" cy="184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DC836B-DA05-4B10-81CE-4851ECD29ADF}"/>
              </a:ext>
            </a:extLst>
          </p:cNvPr>
          <p:cNvSpPr txBox="1"/>
          <p:nvPr/>
        </p:nvSpPr>
        <p:spPr>
          <a:xfrm>
            <a:off x="319099" y="5696263"/>
            <a:ext cx="1436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/>
              <a:t>No </a:t>
            </a:r>
            <a:r>
              <a:rPr lang="sv-SE" sz="1400" i="1" dirty="0" err="1"/>
              <a:t>change</a:t>
            </a:r>
            <a:r>
              <a:rPr lang="sv-SE" sz="1400" i="1" dirty="0"/>
              <a:t> </a:t>
            </a:r>
            <a:r>
              <a:rPr lang="sv-SE" sz="1400" i="1" dirty="0" err="1"/>
              <a:t>made</a:t>
            </a:r>
            <a:endParaRPr lang="en-US" sz="1400" i="1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DCD7291-D7EA-F585-475B-B65B26011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61062" y="5201996"/>
            <a:ext cx="233522" cy="20698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0E41640-B670-9734-408C-470A4A31E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7849" y="5467034"/>
            <a:ext cx="233522" cy="2069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8C027A5-FD3C-91B4-C084-C0866D826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4636" y="5732072"/>
            <a:ext cx="233522" cy="20698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69076DA-A8F9-F0CF-2347-47F64D2CF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61062" y="4639535"/>
            <a:ext cx="241236" cy="23671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8768446D-5139-AD4C-20B6-2F1CFD6FE6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927407" y="5148298"/>
            <a:ext cx="313283" cy="3077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9E4A7B-2CA4-FBCA-6F56-33408C7A2D8E}"/>
              </a:ext>
            </a:extLst>
          </p:cNvPr>
          <p:cNvSpPr txBox="1"/>
          <p:nvPr/>
        </p:nvSpPr>
        <p:spPr>
          <a:xfrm>
            <a:off x="2185521" y="5072679"/>
            <a:ext cx="7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Zoom: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884483-DE3E-AD20-0613-E2E23888D2A4}"/>
              </a:ext>
            </a:extLst>
          </p:cNvPr>
          <p:cNvSpPr/>
          <p:nvPr/>
        </p:nvSpPr>
        <p:spPr>
          <a:xfrm>
            <a:off x="1965219" y="5607459"/>
            <a:ext cx="1917792" cy="10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6E0DB6-517E-0D5D-628E-60B6B269FD6F}"/>
              </a:ext>
            </a:extLst>
          </p:cNvPr>
          <p:cNvSpPr/>
          <p:nvPr/>
        </p:nvSpPr>
        <p:spPr>
          <a:xfrm>
            <a:off x="1959593" y="5607882"/>
            <a:ext cx="225928" cy="1026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5123B4-13A0-B5CF-D6D1-64A4E82FC542}"/>
              </a:ext>
            </a:extLst>
          </p:cNvPr>
          <p:cNvSpPr txBox="1"/>
          <p:nvPr/>
        </p:nvSpPr>
        <p:spPr>
          <a:xfrm>
            <a:off x="1986395" y="5697267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/>
              <a:t>6.3%</a:t>
            </a:r>
            <a:endParaRPr lang="en-US" sz="1400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38BCE3-4BE6-6E2A-AEF3-8FFAF6B5724B}"/>
              </a:ext>
            </a:extLst>
          </p:cNvPr>
          <p:cNvSpPr txBox="1"/>
          <p:nvPr/>
        </p:nvSpPr>
        <p:spPr>
          <a:xfrm>
            <a:off x="58558" y="408214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Actions:</a:t>
            </a:r>
            <a:endParaRPr lang="en-US" b="1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C4C9E0B-EBD4-03AB-7AAA-207258A09AF8}"/>
              </a:ext>
            </a:extLst>
          </p:cNvPr>
          <p:cNvSpPr/>
          <p:nvPr/>
        </p:nvSpPr>
        <p:spPr>
          <a:xfrm>
            <a:off x="1175868" y="2198208"/>
            <a:ext cx="2264018" cy="1532412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C4138-D8CC-FC7B-B08C-E926AEB9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38B964-EC27-CDA5-BEB1-A1A62C4A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29" y="-143561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Customer interactions process</a:t>
            </a:r>
            <a:endParaRPr sz="4000" dirty="0"/>
          </a:p>
        </p:txBody>
      </p:sp>
      <p:sp>
        <p:nvSpPr>
          <p:cNvPr id="33" name="Thought Bubble: Cloud 32">
            <a:extLst>
              <a:ext uri="{FF2B5EF4-FFF2-40B4-BE49-F238E27FC236}">
                <a16:creationId xmlns:a16="http://schemas.microsoft.com/office/drawing/2014/main" id="{51EB4BEA-A487-8A5B-D6DF-388A15FBF883}"/>
              </a:ext>
            </a:extLst>
          </p:cNvPr>
          <p:cNvSpPr/>
          <p:nvPr/>
        </p:nvSpPr>
        <p:spPr>
          <a:xfrm>
            <a:off x="4141125" y="4221027"/>
            <a:ext cx="4879512" cy="2201821"/>
          </a:xfrm>
          <a:prstGeom prst="cloudCallout">
            <a:avLst>
              <a:gd name="adj1" fmla="val -60281"/>
              <a:gd name="adj2" fmla="val -50961"/>
            </a:avLst>
          </a:prstGeom>
          <a:solidFill>
            <a:srgbClr val="B4A9A9"/>
          </a:solidFill>
          <a:ln>
            <a:solidFill>
              <a:srgbClr val="A22424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600" b="1" dirty="0">
              <a:solidFill>
                <a:sysClr val="windowText" lastClr="000000"/>
              </a:solidFill>
            </a:endParaRPr>
          </a:p>
          <a:p>
            <a:pPr algn="ctr"/>
            <a:r>
              <a:rPr lang="sv-SE" sz="1600" b="1" dirty="0">
                <a:solidFill>
                  <a:sysClr val="windowText" lastClr="000000"/>
                </a:solidFill>
              </a:rPr>
              <a:t>As we see, in average 13-19 days after a ’change is made’, customers call again for information. It might reduce the contacts if the information after the ’change is made’, is sent back to the customers.</a:t>
            </a:r>
          </a:p>
        </p:txBody>
      </p:sp>
    </p:spTree>
    <p:extLst>
      <p:ext uri="{BB962C8B-B14F-4D97-AF65-F5344CB8AC3E}">
        <p14:creationId xmlns:p14="http://schemas.microsoft.com/office/powerpoint/2010/main" val="410889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8798B05-BE16-4379-D117-3103B6C2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SE" sz="4000" dirty="0"/>
              <a:t>How many cluster</a:t>
            </a:r>
            <a:r>
              <a:rPr lang="en-US" sz="4000" dirty="0"/>
              <a:t> shall we pick</a:t>
            </a:r>
            <a:r>
              <a:rPr lang="en-SE" sz="4000" dirty="0"/>
              <a:t>?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9E056-18DB-FF99-B6AF-45EB9AB3F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D6B7EC7-BE41-88BF-9323-11FF08839B41}"/>
              </a:ext>
            </a:extLst>
          </p:cNvPr>
          <p:cNvSpPr txBox="1">
            <a:spLocks/>
          </p:cNvSpPr>
          <p:nvPr/>
        </p:nvSpPr>
        <p:spPr>
          <a:xfrm>
            <a:off x="1433314" y="6047944"/>
            <a:ext cx="7598719" cy="74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Analysis and Recommendations for Efficient Customer Service</a:t>
            </a:r>
            <a:endParaRPr lang="en-US" sz="8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>
              <a:latin typeface="+mj-lt"/>
              <a:ea typeface="+mj-ea"/>
              <a:cs typeface="+mj-cs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Shahrzad Khayatbashi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13</a:t>
            </a:r>
            <a:r>
              <a:rPr lang="en-US" sz="800" baseline="30000" dirty="0">
                <a:latin typeface="+mj-lt"/>
                <a:ea typeface="+mj-ea"/>
                <a:cs typeface="+mj-cs"/>
              </a:rPr>
              <a:t>th</a:t>
            </a:r>
            <a:r>
              <a:rPr lang="en-US" sz="800" dirty="0">
                <a:latin typeface="+mj-lt"/>
                <a:ea typeface="+mj-ea"/>
                <a:cs typeface="+mj-cs"/>
              </a:rPr>
              <a:t> January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14ED2-3347-2CE7-A991-4E1F7ABBEF97}"/>
              </a:ext>
            </a:extLst>
          </p:cNvPr>
          <p:cNvSpPr txBox="1"/>
          <p:nvPr/>
        </p:nvSpPr>
        <p:spPr>
          <a:xfrm>
            <a:off x="558597" y="1653543"/>
            <a:ext cx="189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Selected features: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4D40F5-EFB9-DD9F-9638-CD424E673F97}"/>
              </a:ext>
            </a:extLst>
          </p:cNvPr>
          <p:cNvSpPr/>
          <p:nvPr/>
        </p:nvSpPr>
        <p:spPr>
          <a:xfrm>
            <a:off x="680168" y="2113829"/>
            <a:ext cx="184124" cy="184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8EC118-1519-2DD2-CCAB-C0434BC203BC}"/>
              </a:ext>
            </a:extLst>
          </p:cNvPr>
          <p:cNvSpPr txBox="1"/>
          <p:nvPr/>
        </p:nvSpPr>
        <p:spPr>
          <a:xfrm>
            <a:off x="834616" y="2052002"/>
            <a:ext cx="76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/>
              <a:t>Brand A</a:t>
            </a:r>
            <a:endParaRPr lang="en-US" sz="1400" i="1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305685E-E89B-3386-281E-589F2A202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0168" y="2039198"/>
            <a:ext cx="241236" cy="2367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C7CE165-F075-238B-096B-A40DB07EBDD9}"/>
              </a:ext>
            </a:extLst>
          </p:cNvPr>
          <p:cNvSpPr/>
          <p:nvPr/>
        </p:nvSpPr>
        <p:spPr>
          <a:xfrm>
            <a:off x="680168" y="2442716"/>
            <a:ext cx="184124" cy="184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97EBE6-F527-408C-361C-D4EFE3ACC11D}"/>
              </a:ext>
            </a:extLst>
          </p:cNvPr>
          <p:cNvSpPr txBox="1"/>
          <p:nvPr/>
        </p:nvSpPr>
        <p:spPr>
          <a:xfrm>
            <a:off x="834616" y="2380889"/>
            <a:ext cx="667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/>
              <a:t>Bran B</a:t>
            </a:r>
            <a:endParaRPr lang="en-US" sz="1400" i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038E18-CD6B-B82E-3B69-7B71D8F0DE30}"/>
              </a:ext>
            </a:extLst>
          </p:cNvPr>
          <p:cNvSpPr/>
          <p:nvPr/>
        </p:nvSpPr>
        <p:spPr>
          <a:xfrm>
            <a:off x="675891" y="2797375"/>
            <a:ext cx="184124" cy="184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90CB24-5214-34EC-2914-96B1045BBF4D}"/>
              </a:ext>
            </a:extLst>
          </p:cNvPr>
          <p:cNvSpPr txBox="1"/>
          <p:nvPr/>
        </p:nvSpPr>
        <p:spPr>
          <a:xfrm>
            <a:off x="830339" y="2735548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/>
              <a:t>Brand D</a:t>
            </a:r>
            <a:endParaRPr lang="en-US" sz="1400" i="1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DD66E85-7262-89B0-A443-D97BF9A4F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3886" y="2390982"/>
            <a:ext cx="241236" cy="236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2475DC3-8032-C92D-E75D-CC1BBCA47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9721" y="2733118"/>
            <a:ext cx="241236" cy="23671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673315C-5909-B9AA-B63A-A5310DD7514C}"/>
              </a:ext>
            </a:extLst>
          </p:cNvPr>
          <p:cNvSpPr/>
          <p:nvPr/>
        </p:nvSpPr>
        <p:spPr>
          <a:xfrm>
            <a:off x="673756" y="3166979"/>
            <a:ext cx="184124" cy="184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9B790F-6EE0-3B38-74FF-0A41CA14F920}"/>
              </a:ext>
            </a:extLst>
          </p:cNvPr>
          <p:cNvSpPr txBox="1"/>
          <p:nvPr/>
        </p:nvSpPr>
        <p:spPr>
          <a:xfrm>
            <a:off x="828204" y="3105152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/>
              <a:t>Brand Others</a:t>
            </a:r>
            <a:endParaRPr lang="en-US" sz="1400" i="1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615F979-E1D5-59E8-5656-F35C5CE1D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7586" y="3102722"/>
            <a:ext cx="241236" cy="23671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D24E00B-C92F-A36C-ED9C-BD558DC24E3A}"/>
              </a:ext>
            </a:extLst>
          </p:cNvPr>
          <p:cNvSpPr/>
          <p:nvPr/>
        </p:nvSpPr>
        <p:spPr>
          <a:xfrm>
            <a:off x="677267" y="3539013"/>
            <a:ext cx="184124" cy="184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B892E3-871A-91AC-310F-9EAA6944F92B}"/>
              </a:ext>
            </a:extLst>
          </p:cNvPr>
          <p:cNvSpPr txBox="1"/>
          <p:nvPr/>
        </p:nvSpPr>
        <p:spPr>
          <a:xfrm>
            <a:off x="831715" y="3477186"/>
            <a:ext cx="872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/>
              <a:t>Partner A</a:t>
            </a:r>
            <a:endParaRPr lang="en-US" sz="1400" i="1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4B216075-EC62-89AD-D840-5037769EF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1097" y="3474756"/>
            <a:ext cx="241236" cy="23671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153B059-48F0-3704-04DB-1C037C113DF8}"/>
              </a:ext>
            </a:extLst>
          </p:cNvPr>
          <p:cNvSpPr/>
          <p:nvPr/>
        </p:nvSpPr>
        <p:spPr>
          <a:xfrm>
            <a:off x="680168" y="3902756"/>
            <a:ext cx="184124" cy="184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0FE673-DE9E-D383-9198-DADEBAA20B6B}"/>
              </a:ext>
            </a:extLst>
          </p:cNvPr>
          <p:cNvSpPr txBox="1"/>
          <p:nvPr/>
        </p:nvSpPr>
        <p:spPr>
          <a:xfrm>
            <a:off x="834616" y="3840929"/>
            <a:ext cx="865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/>
              <a:t>Partner B</a:t>
            </a:r>
            <a:endParaRPr lang="en-US" sz="1400" i="1" dirty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9484CD0A-0E6F-462F-4748-7788EA740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3998" y="3838499"/>
            <a:ext cx="241236" cy="23671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2818089-D60E-1078-3E35-A76BBED4E305}"/>
              </a:ext>
            </a:extLst>
          </p:cNvPr>
          <p:cNvSpPr/>
          <p:nvPr/>
        </p:nvSpPr>
        <p:spPr>
          <a:xfrm>
            <a:off x="673756" y="4232345"/>
            <a:ext cx="184124" cy="184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987FB7-805D-E781-558F-5E7AF24501CC}"/>
              </a:ext>
            </a:extLst>
          </p:cNvPr>
          <p:cNvSpPr txBox="1"/>
          <p:nvPr/>
        </p:nvSpPr>
        <p:spPr>
          <a:xfrm>
            <a:off x="828204" y="4170518"/>
            <a:ext cx="862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/>
              <a:t>Partner C</a:t>
            </a:r>
            <a:endParaRPr lang="en-US" sz="1400" i="1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8B14F9FE-26B7-89EC-7FF9-6489B6E49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7586" y="4168088"/>
            <a:ext cx="241236" cy="23671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A9CBF9A-2188-30E3-44EB-56F0B5AE5442}"/>
              </a:ext>
            </a:extLst>
          </p:cNvPr>
          <p:cNvSpPr/>
          <p:nvPr/>
        </p:nvSpPr>
        <p:spPr>
          <a:xfrm>
            <a:off x="671708" y="4564294"/>
            <a:ext cx="184124" cy="184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CDCB0C-9D98-B382-8537-AE09BA1F9ECE}"/>
              </a:ext>
            </a:extLst>
          </p:cNvPr>
          <p:cNvSpPr txBox="1"/>
          <p:nvPr/>
        </p:nvSpPr>
        <p:spPr>
          <a:xfrm>
            <a:off x="826156" y="4502467"/>
            <a:ext cx="1255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/>
              <a:t>Partner Others</a:t>
            </a:r>
            <a:endParaRPr lang="en-US" sz="1400" i="1" dirty="0"/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19C38831-B428-A47C-3C8E-3AE71C52D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5538" y="4500037"/>
            <a:ext cx="241236" cy="23671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8800044-441B-F4EF-A264-9323B7848132}"/>
              </a:ext>
            </a:extLst>
          </p:cNvPr>
          <p:cNvSpPr/>
          <p:nvPr/>
        </p:nvSpPr>
        <p:spPr>
          <a:xfrm>
            <a:off x="665296" y="4901198"/>
            <a:ext cx="184124" cy="184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5D3A38-305E-4708-D7E6-DE9D61968C84}"/>
              </a:ext>
            </a:extLst>
          </p:cNvPr>
          <p:cNvSpPr txBox="1"/>
          <p:nvPr/>
        </p:nvSpPr>
        <p:spPr>
          <a:xfrm>
            <a:off x="819744" y="4839371"/>
            <a:ext cx="2518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order:num_of_booking_system</a:t>
            </a:r>
            <a:endParaRPr lang="en-US" sz="1400" i="1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546F94-762B-4075-50A5-D2A9EB4A8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9126" y="4836941"/>
            <a:ext cx="241236" cy="23671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C03B8B3-ACF5-E179-FB85-C92BFFF2A4E9}"/>
              </a:ext>
            </a:extLst>
          </p:cNvPr>
          <p:cNvSpPr/>
          <p:nvPr/>
        </p:nvSpPr>
        <p:spPr>
          <a:xfrm>
            <a:off x="667828" y="5201295"/>
            <a:ext cx="184124" cy="184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0C31EF-70B9-F58C-D0E6-D3FCAA8A377D}"/>
              </a:ext>
            </a:extLst>
          </p:cNvPr>
          <p:cNvSpPr txBox="1"/>
          <p:nvPr/>
        </p:nvSpPr>
        <p:spPr>
          <a:xfrm>
            <a:off x="822276" y="5139468"/>
            <a:ext cx="1546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order:num_of_pnr</a:t>
            </a:r>
            <a:endParaRPr lang="en-US" sz="1400" i="1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0AF60282-AB36-8DCE-DC0B-98835DCA7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1658" y="5137038"/>
            <a:ext cx="241236" cy="236714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AA6BB5F5-A8B6-4534-9438-E34235EF2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560" y="1693299"/>
            <a:ext cx="5767842" cy="380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A59B0B-DA6C-409C-A86B-8286C1914E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739658" y="1734514"/>
            <a:ext cx="4717136" cy="3537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CE7F7F-D825-4975-AEDD-DBDF91A96C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883700" y="3128625"/>
            <a:ext cx="857170" cy="85717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6DED148-F522-4FBF-BF87-B184E74918B3}"/>
              </a:ext>
            </a:extLst>
          </p:cNvPr>
          <p:cNvSpPr txBox="1"/>
          <p:nvPr/>
        </p:nvSpPr>
        <p:spPr>
          <a:xfrm>
            <a:off x="3168429" y="5450253"/>
            <a:ext cx="5997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First I applied </a:t>
            </a:r>
            <a:r>
              <a:rPr lang="sv-SE" i="1" dirty="0"/>
              <a:t>Elbow Method on Sample data of 20,000 Rows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57521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2" grpId="0"/>
      <p:bldP spid="20" grpId="0" animBg="1"/>
      <p:bldP spid="21" grpId="0"/>
      <p:bldP spid="22" grpId="0" animBg="1"/>
      <p:bldP spid="23" grpId="0"/>
      <p:bldP spid="26" grpId="0" animBg="1"/>
      <p:bldP spid="27" grpId="0"/>
      <p:bldP spid="29" grpId="0" animBg="1"/>
      <p:bldP spid="30" grpId="0"/>
      <p:bldP spid="32" grpId="0" animBg="1"/>
      <p:bldP spid="33" grpId="0"/>
      <p:bldP spid="35" grpId="0" animBg="1"/>
      <p:bldP spid="36" grpId="0"/>
      <p:bldP spid="38" grpId="0" animBg="1"/>
      <p:bldP spid="39" grpId="0"/>
      <p:bldP spid="41" grpId="0" animBg="1"/>
      <p:bldP spid="42" grpId="0"/>
      <p:bldP spid="44" grpId="0" animBg="1"/>
      <p:bldP spid="45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8198228-5357-CED8-60F5-B065EEE6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SE" sz="4000" dirty="0"/>
              <a:t>Testing the result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77F9D-4256-198D-8AA1-9289C4D3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E952369-F063-ED21-72DA-7F93877A329D}"/>
              </a:ext>
            </a:extLst>
          </p:cNvPr>
          <p:cNvSpPr txBox="1">
            <a:spLocks/>
          </p:cNvSpPr>
          <p:nvPr/>
        </p:nvSpPr>
        <p:spPr>
          <a:xfrm>
            <a:off x="1433314" y="6047944"/>
            <a:ext cx="7598719" cy="74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Analysis and Recommendations for Efficient Customer Service</a:t>
            </a:r>
            <a:endParaRPr lang="en-US" sz="8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>
              <a:latin typeface="+mj-lt"/>
              <a:ea typeface="+mj-ea"/>
              <a:cs typeface="+mj-cs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Shahrzad Khayatbashi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13</a:t>
            </a:r>
            <a:r>
              <a:rPr lang="en-US" sz="800" baseline="30000" dirty="0">
                <a:latin typeface="+mj-lt"/>
                <a:ea typeface="+mj-ea"/>
                <a:cs typeface="+mj-cs"/>
              </a:rPr>
              <a:t>th</a:t>
            </a:r>
            <a:r>
              <a:rPr lang="en-US" sz="800" dirty="0">
                <a:latin typeface="+mj-lt"/>
                <a:ea typeface="+mj-ea"/>
                <a:cs typeface="+mj-cs"/>
              </a:rPr>
              <a:t> January 2025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73CE47D-2361-4AD6-837B-F51F424F479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29" y="1659023"/>
            <a:ext cx="4038600" cy="319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B19F4CA-9B24-4099-BBCA-4CDDEAC01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131" y="1726044"/>
            <a:ext cx="4282138" cy="380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92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23B2A63-59A0-1E6E-5019-61B710F8A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61332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SE" dirty="0"/>
              <a:t>Investigating clusters based on partners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63AC7C-568C-B300-CC8B-6BCA47CDD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F83AB35-EEC9-9473-99F2-92F88983BEC8}"/>
              </a:ext>
            </a:extLst>
          </p:cNvPr>
          <p:cNvSpPr txBox="1">
            <a:spLocks/>
          </p:cNvSpPr>
          <p:nvPr/>
        </p:nvSpPr>
        <p:spPr>
          <a:xfrm>
            <a:off x="1433314" y="6047944"/>
            <a:ext cx="7598719" cy="74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Analysis and Recommendations for Efficient Customer Service</a:t>
            </a:r>
            <a:endParaRPr lang="en-US" sz="8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>
              <a:latin typeface="+mj-lt"/>
              <a:ea typeface="+mj-ea"/>
              <a:cs typeface="+mj-cs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Shahrzad Khayatbashi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13</a:t>
            </a:r>
            <a:r>
              <a:rPr lang="en-US" sz="800" baseline="30000" dirty="0">
                <a:latin typeface="+mj-lt"/>
                <a:ea typeface="+mj-ea"/>
                <a:cs typeface="+mj-cs"/>
              </a:rPr>
              <a:t>th</a:t>
            </a:r>
            <a:r>
              <a:rPr lang="en-US" sz="800" dirty="0">
                <a:latin typeface="+mj-lt"/>
                <a:ea typeface="+mj-ea"/>
                <a:cs typeface="+mj-cs"/>
              </a:rPr>
              <a:t> January 2025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E1830BED-E737-4829-B3A1-4CC1117BA511}"/>
              </a:ext>
            </a:extLst>
          </p:cNvPr>
          <p:cNvSpPr txBox="1">
            <a:spLocks/>
          </p:cNvSpPr>
          <p:nvPr/>
        </p:nvSpPr>
        <p:spPr>
          <a:xfrm>
            <a:off x="5031278" y="1601458"/>
            <a:ext cx="4038600" cy="497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B396F9B1-9CAC-473C-A418-40295FB06AD4}"/>
              </a:ext>
            </a:extLst>
          </p:cNvPr>
          <p:cNvSpPr txBox="1">
            <a:spLocks/>
          </p:cNvSpPr>
          <p:nvPr/>
        </p:nvSpPr>
        <p:spPr>
          <a:xfrm>
            <a:off x="4799556" y="1600199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9E42C4-6FCC-41E9-AB04-E79752671AF3}"/>
              </a:ext>
            </a:extLst>
          </p:cNvPr>
          <p:cNvSpPr txBox="1"/>
          <p:nvPr/>
        </p:nvSpPr>
        <p:spPr>
          <a:xfrm>
            <a:off x="6350696" y="43004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Partner 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9030DB-EF2C-41A0-BD53-DE3ADDB1465E}"/>
              </a:ext>
            </a:extLst>
          </p:cNvPr>
          <p:cNvSpPr txBox="1"/>
          <p:nvPr/>
        </p:nvSpPr>
        <p:spPr>
          <a:xfrm>
            <a:off x="2106698" y="4300458"/>
            <a:ext cx="3967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Partner A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212D6E96-6BBE-496C-BE3B-8467EC2ABFD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9239"/>
            <a:ext cx="4038600" cy="259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A2A8EA57-F441-4EF4-9A3F-B4FCCB00D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22" y="1677695"/>
            <a:ext cx="4038600" cy="259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BE841BB-2D40-41C0-B5C8-94174B82D6A1}"/>
              </a:ext>
            </a:extLst>
          </p:cNvPr>
          <p:cNvSpPr txBox="1">
            <a:spLocks/>
          </p:cNvSpPr>
          <p:nvPr/>
        </p:nvSpPr>
        <p:spPr>
          <a:xfrm>
            <a:off x="457200" y="4764346"/>
            <a:ext cx="4439581" cy="880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E" sz="1400" dirty="0"/>
              <a:t>Threats to validity: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SE" sz="1400" dirty="0"/>
              <a:t>Lack of business knowledge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SE" sz="1400" dirty="0"/>
              <a:t>As they can trade different brands, the focus may shall be on brands, but needs further investigation based on business knowledge</a:t>
            </a: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A0A7BF-884B-9900-C01B-A01FD77F2EC3}"/>
              </a:ext>
            </a:extLst>
          </p:cNvPr>
          <p:cNvSpPr txBox="1"/>
          <p:nvPr/>
        </p:nvSpPr>
        <p:spPr>
          <a:xfrm>
            <a:off x="4915416" y="4770261"/>
            <a:ext cx="4038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b="1" dirty="0"/>
              <a:t>Insights:</a:t>
            </a:r>
          </a:p>
          <a:p>
            <a:r>
              <a:rPr lang="sv-SE" sz="1400" dirty="0"/>
              <a:t>Despite the less revenue for Partner A, it recieves as much contact as Partner C. </a:t>
            </a:r>
          </a:p>
          <a:p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130178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23B2A63-59A0-1E6E-5019-61B710F8A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SE" sz="4000" dirty="0"/>
              <a:t>Number of PNR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63AC7C-568C-B300-CC8B-6BCA47CDD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F83AB35-EEC9-9473-99F2-92F88983BEC8}"/>
              </a:ext>
            </a:extLst>
          </p:cNvPr>
          <p:cNvSpPr txBox="1">
            <a:spLocks/>
          </p:cNvSpPr>
          <p:nvPr/>
        </p:nvSpPr>
        <p:spPr>
          <a:xfrm>
            <a:off x="1433314" y="6047944"/>
            <a:ext cx="7598719" cy="74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Analysis and Recommendations for Efficient Customer Service</a:t>
            </a:r>
            <a:endParaRPr lang="en-US" sz="8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>
              <a:latin typeface="+mj-lt"/>
              <a:ea typeface="+mj-ea"/>
              <a:cs typeface="+mj-cs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Shahrzad Khayatbashi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13</a:t>
            </a:r>
            <a:r>
              <a:rPr lang="en-US" sz="800" baseline="30000" dirty="0">
                <a:latin typeface="+mj-lt"/>
                <a:ea typeface="+mj-ea"/>
                <a:cs typeface="+mj-cs"/>
              </a:rPr>
              <a:t>th</a:t>
            </a:r>
            <a:r>
              <a:rPr lang="en-US" sz="800" dirty="0">
                <a:latin typeface="+mj-lt"/>
                <a:ea typeface="+mj-ea"/>
                <a:cs typeface="+mj-cs"/>
              </a:rPr>
              <a:t> January 2025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E1830BED-E737-4829-B3A1-4CC1117BA511}"/>
              </a:ext>
            </a:extLst>
          </p:cNvPr>
          <p:cNvSpPr txBox="1">
            <a:spLocks/>
          </p:cNvSpPr>
          <p:nvPr/>
        </p:nvSpPr>
        <p:spPr>
          <a:xfrm>
            <a:off x="5031278" y="1601458"/>
            <a:ext cx="4038600" cy="497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B396F9B1-9CAC-473C-A418-40295FB06AD4}"/>
              </a:ext>
            </a:extLst>
          </p:cNvPr>
          <p:cNvSpPr txBox="1">
            <a:spLocks/>
          </p:cNvSpPr>
          <p:nvPr/>
        </p:nvSpPr>
        <p:spPr>
          <a:xfrm>
            <a:off x="4799556" y="1600199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701C87C-A87D-4D05-A489-2F3D729FF23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32" y="1465473"/>
            <a:ext cx="2691008" cy="173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2ABBDC-A5FF-4793-BCA5-1EC31A4C8D1E}"/>
              </a:ext>
            </a:extLst>
          </p:cNvPr>
          <p:cNvSpPr txBox="1"/>
          <p:nvPr/>
        </p:nvSpPr>
        <p:spPr>
          <a:xfrm>
            <a:off x="1952668" y="3427404"/>
            <a:ext cx="97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/>
              <a:t>1 PNR</a:t>
            </a:r>
            <a:endParaRPr lang="en-GB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AA400B0-D730-458D-87DA-C91D80CE0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276" y="1465473"/>
            <a:ext cx="2691008" cy="173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A7EDCB-378A-41E6-9DB5-3AA721B3E187}"/>
              </a:ext>
            </a:extLst>
          </p:cNvPr>
          <p:cNvSpPr txBox="1"/>
          <p:nvPr/>
        </p:nvSpPr>
        <p:spPr>
          <a:xfrm>
            <a:off x="4394082" y="3396119"/>
            <a:ext cx="97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/>
              <a:t>2 PNR</a:t>
            </a:r>
            <a:endParaRPr lang="en-GB" dirty="0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2982DF5B-A968-4FBE-8C22-BC976A881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852" y="1465473"/>
            <a:ext cx="2691008" cy="173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9DC2B9-A9DD-4F9C-A82E-F5B696CF0C2D}"/>
              </a:ext>
            </a:extLst>
          </p:cNvPr>
          <p:cNvSpPr txBox="1"/>
          <p:nvPr/>
        </p:nvSpPr>
        <p:spPr>
          <a:xfrm>
            <a:off x="7166979" y="3427404"/>
            <a:ext cx="97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/>
              <a:t>&lt;2 PNR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066C6A-9BA0-420C-BE60-F75B7213EED5}"/>
              </a:ext>
            </a:extLst>
          </p:cNvPr>
          <p:cNvSpPr txBox="1"/>
          <p:nvPr/>
        </p:nvSpPr>
        <p:spPr>
          <a:xfrm>
            <a:off x="-65313" y="2211991"/>
            <a:ext cx="111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b="1" dirty="0"/>
              <a:t>Test</a:t>
            </a:r>
            <a:r>
              <a:rPr lang="en-US" b="1" dirty="0"/>
              <a:t> data</a:t>
            </a:r>
            <a:endParaRPr lang="en-GB" b="1" dirty="0"/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5872782E-B1C8-AE34-6754-9A93D31996CE}"/>
              </a:ext>
            </a:extLst>
          </p:cNvPr>
          <p:cNvSpPr/>
          <p:nvPr/>
        </p:nvSpPr>
        <p:spPr>
          <a:xfrm>
            <a:off x="3167384" y="3870652"/>
            <a:ext cx="4402251" cy="2213395"/>
          </a:xfrm>
          <a:prstGeom prst="cloudCallout">
            <a:avLst>
              <a:gd name="adj1" fmla="val -60281"/>
              <a:gd name="adj2" fmla="val -50961"/>
            </a:avLst>
          </a:prstGeom>
          <a:solidFill>
            <a:srgbClr val="EDDFC8"/>
          </a:solidFill>
          <a:ln>
            <a:solidFill>
              <a:srgbClr val="AC5E5E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ysClr val="windowText" lastClr="000000"/>
                </a:solidFill>
              </a:rPr>
              <a:t>Test data shows that 2 PNR has room for optimization. Does this hypothesis hold for the production data?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E8CCD-BDF7-3F4C-706F-BB6AAD922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835127" y="1851551"/>
            <a:ext cx="794959" cy="7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3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6" grpId="0"/>
      <p:bldP spid="18" grpId="0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79AC8-D7E6-0CBB-00FF-C67BDC8F5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621E4EF-B228-EA76-30FC-61590A1CA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SE" sz="4000" dirty="0"/>
              <a:t>Number of PNR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212B87-1C83-2D95-787B-86D67F12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A9E55BF-3002-CBD0-B557-416E3B3C39E5}"/>
              </a:ext>
            </a:extLst>
          </p:cNvPr>
          <p:cNvSpPr txBox="1">
            <a:spLocks/>
          </p:cNvSpPr>
          <p:nvPr/>
        </p:nvSpPr>
        <p:spPr>
          <a:xfrm>
            <a:off x="1433314" y="6047944"/>
            <a:ext cx="7598719" cy="74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Analysis and Recommendations for Efficient Customer Service</a:t>
            </a:r>
            <a:endParaRPr lang="en-US" sz="8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>
              <a:latin typeface="+mj-lt"/>
              <a:ea typeface="+mj-ea"/>
              <a:cs typeface="+mj-cs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Shahrzad Khayatbashi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13</a:t>
            </a:r>
            <a:r>
              <a:rPr lang="en-US" sz="800" baseline="30000" dirty="0">
                <a:latin typeface="+mj-lt"/>
                <a:ea typeface="+mj-ea"/>
                <a:cs typeface="+mj-cs"/>
              </a:rPr>
              <a:t>th</a:t>
            </a:r>
            <a:r>
              <a:rPr lang="en-US" sz="800" dirty="0">
                <a:latin typeface="+mj-lt"/>
                <a:ea typeface="+mj-ea"/>
                <a:cs typeface="+mj-cs"/>
              </a:rPr>
              <a:t> January 2025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DE51E81-4CFE-8773-DDB5-76312E6A9979}"/>
              </a:ext>
            </a:extLst>
          </p:cNvPr>
          <p:cNvSpPr txBox="1">
            <a:spLocks/>
          </p:cNvSpPr>
          <p:nvPr/>
        </p:nvSpPr>
        <p:spPr>
          <a:xfrm>
            <a:off x="5031278" y="1601458"/>
            <a:ext cx="4038600" cy="497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190E2B-813F-36C2-40DB-3D21716F8068}"/>
              </a:ext>
            </a:extLst>
          </p:cNvPr>
          <p:cNvSpPr txBox="1">
            <a:spLocks/>
          </p:cNvSpPr>
          <p:nvPr/>
        </p:nvSpPr>
        <p:spPr>
          <a:xfrm>
            <a:off x="4799556" y="1600199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51C6BBB-89A5-2320-A9C5-C7CB14A4436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32" y="1465473"/>
            <a:ext cx="2691008" cy="173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7C6B79-A1E5-B4D1-FB7A-77DFED4A233F}"/>
              </a:ext>
            </a:extLst>
          </p:cNvPr>
          <p:cNvSpPr txBox="1"/>
          <p:nvPr/>
        </p:nvSpPr>
        <p:spPr>
          <a:xfrm>
            <a:off x="2164265" y="5392527"/>
            <a:ext cx="97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/>
              <a:t>1 PNR</a:t>
            </a:r>
            <a:endParaRPr lang="en-GB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0CB6890-F78C-656E-AFA3-62FDD6CDC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276" y="1465473"/>
            <a:ext cx="2691008" cy="173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A29338-0BD7-BD2F-BACD-70C78EFC6F50}"/>
              </a:ext>
            </a:extLst>
          </p:cNvPr>
          <p:cNvSpPr txBox="1"/>
          <p:nvPr/>
        </p:nvSpPr>
        <p:spPr>
          <a:xfrm>
            <a:off x="4605679" y="5361242"/>
            <a:ext cx="97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/>
              <a:t>2 PNR</a:t>
            </a:r>
            <a:endParaRPr lang="en-GB" dirty="0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EDECB2D3-9BDD-11EB-5D14-0E9735718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852" y="1465473"/>
            <a:ext cx="2691008" cy="173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E0A2AF-80EC-6755-3F93-06943D648CD1}"/>
              </a:ext>
            </a:extLst>
          </p:cNvPr>
          <p:cNvSpPr txBox="1"/>
          <p:nvPr/>
        </p:nvSpPr>
        <p:spPr>
          <a:xfrm>
            <a:off x="7378576" y="5392527"/>
            <a:ext cx="97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/>
              <a:t>&lt;2 PNR</a:t>
            </a:r>
            <a:endParaRPr lang="en-GB" dirty="0"/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894CFE16-592A-A66E-58B8-990095B29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276" y="3379777"/>
            <a:ext cx="2691008" cy="173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4EBAE1-D282-8C9D-C62A-5FA58B86EA98}"/>
              </a:ext>
            </a:extLst>
          </p:cNvPr>
          <p:cNvSpPr txBox="1"/>
          <p:nvPr/>
        </p:nvSpPr>
        <p:spPr>
          <a:xfrm>
            <a:off x="-65313" y="2211991"/>
            <a:ext cx="111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b="1" dirty="0"/>
              <a:t>Test</a:t>
            </a:r>
            <a:r>
              <a:rPr lang="en-US" b="1" dirty="0"/>
              <a:t> data</a:t>
            </a:r>
            <a:endParaRPr lang="en-GB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B0FC6-44C6-B7E8-AF75-3CC0C2F86EE8}"/>
              </a:ext>
            </a:extLst>
          </p:cNvPr>
          <p:cNvSpPr txBox="1"/>
          <p:nvPr/>
        </p:nvSpPr>
        <p:spPr>
          <a:xfrm>
            <a:off x="-65313" y="4037972"/>
            <a:ext cx="111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b="1" dirty="0"/>
              <a:t>Prod</a:t>
            </a:r>
            <a:r>
              <a:rPr lang="en-US" b="1" dirty="0"/>
              <a:t> data</a:t>
            </a:r>
            <a:endParaRPr lang="en-GB" b="1" dirty="0"/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983D235B-52F9-DDA5-A3E9-CF1B36696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852" y="3379777"/>
            <a:ext cx="2691008" cy="173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F069C967-1AF4-6469-51DD-48D8A67C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32" y="3379777"/>
            <a:ext cx="2691008" cy="173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47E26DAC-D0E7-2E67-2844-EE1FE4B25CB7}"/>
              </a:ext>
            </a:extLst>
          </p:cNvPr>
          <p:cNvSpPr/>
          <p:nvPr/>
        </p:nvSpPr>
        <p:spPr>
          <a:xfrm>
            <a:off x="4896162" y="604722"/>
            <a:ext cx="4123174" cy="1993472"/>
          </a:xfrm>
          <a:prstGeom prst="cloudCallout">
            <a:avLst>
              <a:gd name="adj1" fmla="val -60281"/>
              <a:gd name="adj2" fmla="val -50961"/>
            </a:avLst>
          </a:prstGeom>
          <a:solidFill>
            <a:srgbClr val="EDDFC8"/>
          </a:solidFill>
          <a:ln>
            <a:solidFill>
              <a:srgbClr val="AC5E5E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ysClr val="windowText" lastClr="000000"/>
                </a:solidFill>
              </a:rPr>
              <a:t>The hypothesis is not hold on the production data. Probably the larger dataset is needed.</a:t>
            </a:r>
          </a:p>
        </p:txBody>
      </p:sp>
    </p:spTree>
    <p:extLst>
      <p:ext uri="{BB962C8B-B14F-4D97-AF65-F5344CB8AC3E}">
        <p14:creationId xmlns:p14="http://schemas.microsoft.com/office/powerpoint/2010/main" val="189998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6" grpId="0"/>
      <p:bldP spid="19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150D4-C28D-96A9-9CB0-6C86F0BF9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DEE71-0FF8-C34D-B32C-1428C3D2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/>
              <a:t>Future analysis </a:t>
            </a:r>
            <a:endParaRPr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CD792B-854E-B374-6EBA-8E2B2F89006D}"/>
              </a:ext>
            </a:extLst>
          </p:cNvPr>
          <p:cNvSpPr txBox="1">
            <a:spLocks/>
          </p:cNvSpPr>
          <p:nvPr/>
        </p:nvSpPr>
        <p:spPr>
          <a:xfrm>
            <a:off x="1433314" y="6047944"/>
            <a:ext cx="7598719" cy="74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Analysis and Recommendations for Efficient Customer Service</a:t>
            </a:r>
            <a:endParaRPr lang="en-US" sz="8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>
              <a:latin typeface="+mj-lt"/>
              <a:ea typeface="+mj-ea"/>
              <a:cs typeface="+mj-cs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Shahrzad Khayatbashi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13</a:t>
            </a:r>
            <a:r>
              <a:rPr lang="en-US" sz="800" baseline="30000" dirty="0">
                <a:latin typeface="+mj-lt"/>
                <a:ea typeface="+mj-ea"/>
                <a:cs typeface="+mj-cs"/>
              </a:rPr>
              <a:t>th</a:t>
            </a:r>
            <a:r>
              <a:rPr lang="en-US" sz="800" dirty="0">
                <a:latin typeface="+mj-lt"/>
                <a:ea typeface="+mj-ea"/>
                <a:cs typeface="+mj-cs"/>
              </a:rPr>
              <a:t> January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DBD0D-F79B-B4A4-4A65-85EC3A66B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78C84E-B7C9-8B3E-D18A-4A43CEB1C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Explore the data through diverse perspectives to uncover deeper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Potential areas for further investigation include: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Cancellations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Booking Changes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Errand Categories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5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/>
              <a:t>Objectives of the analysis </a:t>
            </a:r>
            <a:endParaRPr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2600" dirty="0"/>
              <a:t>Finding top countries in which orders are made and compare the revenue and order amounts in USD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600" dirty="0"/>
              <a:t>Finding patterns and trends in customer interactions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600" dirty="0"/>
              <a:t>Finding reasons for customer contacts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600" dirty="0"/>
              <a:t>Finding places for improvement for the customer journey </a:t>
            </a:r>
          </a:p>
          <a:p>
            <a:pPr marL="0" indent="0">
              <a:buNone/>
            </a:pP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endParaRPr lang="en-US" sz="28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CD29293-6602-F3C1-BB07-6788331A2BE1}"/>
              </a:ext>
            </a:extLst>
          </p:cNvPr>
          <p:cNvSpPr txBox="1">
            <a:spLocks/>
          </p:cNvSpPr>
          <p:nvPr/>
        </p:nvSpPr>
        <p:spPr>
          <a:xfrm>
            <a:off x="1433314" y="6047944"/>
            <a:ext cx="7598719" cy="74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Analysis and Recommendations for Efficient Customer Service</a:t>
            </a:r>
            <a:endParaRPr lang="en-US" sz="8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>
              <a:latin typeface="+mj-lt"/>
              <a:ea typeface="+mj-ea"/>
              <a:cs typeface="+mj-cs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Shahrzad Khayatbashi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13</a:t>
            </a:r>
            <a:r>
              <a:rPr lang="en-US" sz="800" baseline="30000" dirty="0">
                <a:latin typeface="+mj-lt"/>
                <a:ea typeface="+mj-ea"/>
                <a:cs typeface="+mj-cs"/>
              </a:rPr>
              <a:t>th</a:t>
            </a:r>
            <a:r>
              <a:rPr lang="en-US" sz="800" dirty="0">
                <a:latin typeface="+mj-lt"/>
                <a:ea typeface="+mj-ea"/>
                <a:cs typeface="+mj-cs"/>
              </a:rPr>
              <a:t> January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796FF-892B-EA4A-3AD3-23E2D2D69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5A0EC-28C4-A468-C2D6-3E6621AFA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C062-E0FD-6583-ADB3-7FACC5FDF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 dirty="0"/>
            </a:br>
            <a:r>
              <a:rPr lang="en-US" sz="4400" dirty="0"/>
              <a:t>Cancellation analysis</a:t>
            </a:r>
            <a:br>
              <a:rPr lang="en-US" sz="4400" dirty="0"/>
            </a:br>
            <a:endParaRPr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80AC00-5FB5-5ED5-FC36-809E073B5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8619" y="1417639"/>
            <a:ext cx="6992651" cy="429288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9F59531-490F-89D9-9DC7-CB1A317B28E5}"/>
              </a:ext>
            </a:extLst>
          </p:cNvPr>
          <p:cNvSpPr txBox="1">
            <a:spLocks/>
          </p:cNvSpPr>
          <p:nvPr/>
        </p:nvSpPr>
        <p:spPr>
          <a:xfrm>
            <a:off x="1433314" y="6047944"/>
            <a:ext cx="7598719" cy="74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Analysis and Recommendations for Efficient Customer Service</a:t>
            </a:r>
            <a:endParaRPr lang="en-US" sz="8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>
              <a:latin typeface="+mj-lt"/>
              <a:ea typeface="+mj-ea"/>
              <a:cs typeface="+mj-cs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Shahrzad Khayatbashi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13</a:t>
            </a:r>
            <a:r>
              <a:rPr lang="en-US" sz="800" baseline="30000" dirty="0">
                <a:latin typeface="+mj-lt"/>
                <a:ea typeface="+mj-ea"/>
                <a:cs typeface="+mj-cs"/>
              </a:rPr>
              <a:t>th</a:t>
            </a:r>
            <a:r>
              <a:rPr lang="en-US" sz="800" dirty="0">
                <a:latin typeface="+mj-lt"/>
                <a:ea typeface="+mj-ea"/>
                <a:cs typeface="+mj-cs"/>
              </a:rPr>
              <a:t> January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DCA944-BDF6-B4B5-EA80-D1C867FCA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86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C7241-5D95-D99F-D92C-4AF148DB6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7601-3BDF-9FEE-8AFC-01A430A3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 dirty="0"/>
            </a:br>
            <a:r>
              <a:rPr lang="en-US" sz="4400" dirty="0"/>
              <a:t>Change in booking analysis</a:t>
            </a:r>
            <a:br>
              <a:rPr lang="en-US" sz="4400" dirty="0"/>
            </a:b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E350A8-4E4C-EC7B-B2C5-31CF8B797520}"/>
              </a:ext>
            </a:extLst>
          </p:cNvPr>
          <p:cNvSpPr txBox="1">
            <a:spLocks/>
          </p:cNvSpPr>
          <p:nvPr/>
        </p:nvSpPr>
        <p:spPr>
          <a:xfrm>
            <a:off x="1433314" y="6047944"/>
            <a:ext cx="7598719" cy="74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Analysis and Recommendations for Efficient Customer Service</a:t>
            </a:r>
            <a:endParaRPr lang="en-US" sz="8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>
              <a:latin typeface="+mj-lt"/>
              <a:ea typeface="+mj-ea"/>
              <a:cs typeface="+mj-cs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Shahrzad Khayatbashi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13</a:t>
            </a:r>
            <a:r>
              <a:rPr lang="en-US" sz="800" baseline="30000" dirty="0">
                <a:latin typeface="+mj-lt"/>
                <a:ea typeface="+mj-ea"/>
                <a:cs typeface="+mj-cs"/>
              </a:rPr>
              <a:t>th</a:t>
            </a:r>
            <a:r>
              <a:rPr lang="en-US" sz="800" dirty="0">
                <a:latin typeface="+mj-lt"/>
                <a:ea typeface="+mj-ea"/>
                <a:cs typeface="+mj-cs"/>
              </a:rPr>
              <a:t> January 2025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2D85720-11CC-ECBB-B2A1-CF3446453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599" y="1600201"/>
            <a:ext cx="7075625" cy="418024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02907-CE7F-7671-666D-9D4B1C85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64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BE500-AB9E-97CB-DD3B-F1C35DB05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35E37-CBDC-CD03-4B93-16D2FE40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 dirty="0"/>
            </a:br>
            <a:r>
              <a:rPr lang="en-US" dirty="0"/>
              <a:t>Errand category</a:t>
            </a:r>
            <a:r>
              <a:rPr lang="en-US" sz="4400" dirty="0"/>
              <a:t> </a:t>
            </a:r>
            <a:r>
              <a:rPr lang="en-US" dirty="0"/>
              <a:t>analysis</a:t>
            </a:r>
            <a:br>
              <a:rPr lang="en-US" sz="4400" dirty="0"/>
            </a:b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839D93-B5F1-259B-9C68-2A0E7805E540}"/>
              </a:ext>
            </a:extLst>
          </p:cNvPr>
          <p:cNvSpPr txBox="1">
            <a:spLocks/>
          </p:cNvSpPr>
          <p:nvPr/>
        </p:nvSpPr>
        <p:spPr>
          <a:xfrm>
            <a:off x="1433314" y="6047944"/>
            <a:ext cx="7598719" cy="74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Analysis and Recommendations for Efficient Customer Service</a:t>
            </a:r>
            <a:endParaRPr lang="en-US" sz="8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>
              <a:latin typeface="+mj-lt"/>
              <a:ea typeface="+mj-ea"/>
              <a:cs typeface="+mj-cs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Shahrzad Khayatbashi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13</a:t>
            </a:r>
            <a:r>
              <a:rPr lang="en-US" sz="800" baseline="30000" dirty="0">
                <a:latin typeface="+mj-lt"/>
                <a:ea typeface="+mj-ea"/>
                <a:cs typeface="+mj-cs"/>
              </a:rPr>
              <a:t>th</a:t>
            </a:r>
            <a:r>
              <a:rPr lang="en-US" sz="800" dirty="0">
                <a:latin typeface="+mj-lt"/>
                <a:ea typeface="+mj-ea"/>
                <a:cs typeface="+mj-cs"/>
              </a:rPr>
              <a:t> January 2025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33238D7-007C-CF17-CEEC-B3CB65F05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869" y="1417638"/>
            <a:ext cx="7892863" cy="424506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6E0C31-143F-FB2F-F818-B8D102DEB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02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/>
              <a:t>Summary</a:t>
            </a:r>
            <a:endParaRPr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dirty="0"/>
              <a:t>ey insights</a:t>
            </a:r>
            <a:endParaRPr lang="en-US" dirty="0"/>
          </a:p>
          <a:p>
            <a:r>
              <a:rPr lang="en-US" dirty="0"/>
              <a:t>Which perspectives or lenses would you prioritize to use for analysis? </a:t>
            </a:r>
            <a:endParaRPr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813A873-9207-B6EE-A501-DEB788EE7B35}"/>
              </a:ext>
            </a:extLst>
          </p:cNvPr>
          <p:cNvSpPr txBox="1">
            <a:spLocks/>
          </p:cNvSpPr>
          <p:nvPr/>
        </p:nvSpPr>
        <p:spPr>
          <a:xfrm>
            <a:off x="1433314" y="6047944"/>
            <a:ext cx="7598719" cy="74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Analysis and Recommendations for Efficient Customer Service</a:t>
            </a:r>
            <a:endParaRPr lang="en-US" sz="8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>
              <a:latin typeface="+mj-lt"/>
              <a:ea typeface="+mj-ea"/>
              <a:cs typeface="+mj-cs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Shahrzad Khayatbashi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13</a:t>
            </a:r>
            <a:r>
              <a:rPr lang="en-US" sz="800" baseline="30000" dirty="0">
                <a:latin typeface="+mj-lt"/>
                <a:ea typeface="+mj-ea"/>
                <a:cs typeface="+mj-cs"/>
              </a:rPr>
              <a:t>th</a:t>
            </a:r>
            <a:r>
              <a:rPr lang="en-US" sz="800" dirty="0">
                <a:latin typeface="+mj-lt"/>
                <a:ea typeface="+mj-ea"/>
                <a:cs typeface="+mj-cs"/>
              </a:rPr>
              <a:t> January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1498F-B4CB-F8BC-F51B-F5BF37909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7498FE-EE8A-35BD-C7EB-58BCD321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416" y="3201905"/>
            <a:ext cx="3233384" cy="29242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E40E9-082F-4988-B9E5-1F5EDE5FE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SE" sz="4000" dirty="0"/>
              <a:t>Revenue </a:t>
            </a:r>
            <a:r>
              <a:rPr lang="en-US" sz="4000" dirty="0"/>
              <a:t>b</a:t>
            </a:r>
            <a:r>
              <a:rPr lang="en-SE" sz="4000" dirty="0"/>
              <a:t>y </a:t>
            </a:r>
            <a:r>
              <a:rPr lang="en-US" sz="4000" dirty="0"/>
              <a:t>c</a:t>
            </a:r>
            <a:r>
              <a:rPr lang="en-SE" sz="4000" dirty="0"/>
              <a:t>ountry</a:t>
            </a:r>
            <a:r>
              <a:rPr lang="en-US" sz="4000" dirty="0"/>
              <a:t> in USD</a:t>
            </a:r>
            <a:endParaRPr lang="en-GB" sz="4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5D0200-DDF5-4841-AB13-A76E7A051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97185"/>
            <a:ext cx="8229600" cy="336665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14643-42C4-4ACE-9534-D3CF5635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FDCFC3-3EF7-4370-85B7-EBE327D21FF1}"/>
              </a:ext>
            </a:extLst>
          </p:cNvPr>
          <p:cNvSpPr txBox="1">
            <a:spLocks/>
          </p:cNvSpPr>
          <p:nvPr/>
        </p:nvSpPr>
        <p:spPr>
          <a:xfrm>
            <a:off x="457200" y="4943386"/>
            <a:ext cx="8229600" cy="1065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E" sz="1600" b="1" i="1" dirty="0"/>
              <a:t>Threats to validity: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SE" sz="1600" dirty="0"/>
              <a:t>Lack of business knowledge</a:t>
            </a:r>
            <a:endParaRPr lang="en-US" sz="1600" dirty="0"/>
          </a:p>
          <a:p>
            <a:pPr>
              <a:buFont typeface="Wingdings" panose="05000000000000000000" pitchFamily="2" charset="2"/>
              <a:buChar char="q"/>
            </a:pPr>
            <a:r>
              <a:rPr lang="en-SE" sz="1600" dirty="0"/>
              <a:t>Revenue may not be only indicator, but I studied the data based on this given perspective</a:t>
            </a:r>
            <a:endParaRPr lang="en-US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CFFA8B-109D-D303-C46B-E989FA9C2616}"/>
              </a:ext>
            </a:extLst>
          </p:cNvPr>
          <p:cNvSpPr txBox="1">
            <a:spLocks/>
          </p:cNvSpPr>
          <p:nvPr/>
        </p:nvSpPr>
        <p:spPr>
          <a:xfrm>
            <a:off x="1433314" y="6047944"/>
            <a:ext cx="7598719" cy="74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Analysis and Recommendations for Efficient Customer Service</a:t>
            </a:r>
            <a:endParaRPr lang="en-US" sz="8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>
              <a:latin typeface="+mj-lt"/>
              <a:ea typeface="+mj-ea"/>
              <a:cs typeface="+mj-cs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Shahrzad Khayatbashi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13</a:t>
            </a:r>
            <a:r>
              <a:rPr lang="en-US" sz="800" baseline="30000" dirty="0">
                <a:latin typeface="+mj-lt"/>
                <a:ea typeface="+mj-ea"/>
                <a:cs typeface="+mj-cs"/>
              </a:rPr>
              <a:t>th</a:t>
            </a:r>
            <a:r>
              <a:rPr lang="en-US" sz="800" dirty="0">
                <a:latin typeface="+mj-lt"/>
                <a:ea typeface="+mj-ea"/>
                <a:cs typeface="+mj-cs"/>
              </a:rPr>
              <a:t> January 2025</a:t>
            </a: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495C157D-8F2D-757C-D712-A2F781D3B88D}"/>
              </a:ext>
            </a:extLst>
          </p:cNvPr>
          <p:cNvSpPr/>
          <p:nvPr/>
        </p:nvSpPr>
        <p:spPr>
          <a:xfrm>
            <a:off x="3343891" y="3838800"/>
            <a:ext cx="2682005" cy="1409856"/>
          </a:xfrm>
          <a:prstGeom prst="cloudCallout">
            <a:avLst>
              <a:gd name="adj1" fmla="val -60281"/>
              <a:gd name="adj2" fmla="val -50961"/>
            </a:avLst>
          </a:prstGeom>
          <a:solidFill>
            <a:srgbClr val="F1CAD1"/>
          </a:solidFill>
          <a:ln>
            <a:solidFill>
              <a:srgbClr val="863474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/>
              <a:t>Does more revenue always mean more order?</a:t>
            </a:r>
            <a:endParaRPr lang="en-US" sz="1600" b="1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80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98440-7CD6-1DCD-D653-0E3DCEC56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2D9B-CE36-2A8F-1C3C-CD54FCDED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 dirty="0"/>
            </a:br>
            <a:br>
              <a:rPr lang="en-US" dirty="0"/>
            </a:br>
            <a:r>
              <a:rPr lang="en-US" dirty="0"/>
              <a:t>T</a:t>
            </a:r>
            <a:r>
              <a:rPr lang="en-US" sz="4400" dirty="0"/>
              <a:t>op ten countries by sum of revenue and scaled order amounts in USD</a:t>
            </a:r>
            <a:br>
              <a:rPr lang="en-US" sz="4400" dirty="0"/>
            </a:br>
            <a:br>
              <a:rPr lang="en-US" sz="4400" dirty="0"/>
            </a:b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2C0BE2-D7AC-6F17-1671-BB9E190A5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28" y="1779923"/>
            <a:ext cx="6287559" cy="3747131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FD6F8CD-2D82-3319-B467-B22EA901B46C}"/>
              </a:ext>
            </a:extLst>
          </p:cNvPr>
          <p:cNvSpPr txBox="1">
            <a:spLocks/>
          </p:cNvSpPr>
          <p:nvPr/>
        </p:nvSpPr>
        <p:spPr>
          <a:xfrm>
            <a:off x="1433314" y="6047944"/>
            <a:ext cx="7598719" cy="74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Analysis and Recommendations for Efficient Customer Service</a:t>
            </a:r>
            <a:endParaRPr lang="en-US" sz="8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>
              <a:latin typeface="+mj-lt"/>
              <a:ea typeface="+mj-ea"/>
              <a:cs typeface="+mj-cs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Shahrzad Khayatbashi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13</a:t>
            </a:r>
            <a:r>
              <a:rPr lang="en-US" sz="800" baseline="30000" dirty="0">
                <a:latin typeface="+mj-lt"/>
                <a:ea typeface="+mj-ea"/>
                <a:cs typeface="+mj-cs"/>
              </a:rPr>
              <a:t>th</a:t>
            </a:r>
            <a:r>
              <a:rPr lang="en-US" sz="800" dirty="0">
                <a:latin typeface="+mj-lt"/>
                <a:ea typeface="+mj-ea"/>
                <a:cs typeface="+mj-cs"/>
              </a:rPr>
              <a:t> January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3C66E-9D0A-1F27-BB95-869702E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69383E9F-6BA8-AD25-FF68-F9F900542EDE}"/>
              </a:ext>
            </a:extLst>
          </p:cNvPr>
          <p:cNvSpPr/>
          <p:nvPr/>
        </p:nvSpPr>
        <p:spPr>
          <a:xfrm>
            <a:off x="6461995" y="3930859"/>
            <a:ext cx="2682005" cy="1409856"/>
          </a:xfrm>
          <a:prstGeom prst="cloudCallout">
            <a:avLst>
              <a:gd name="adj1" fmla="val -60281"/>
              <a:gd name="adj2" fmla="val -50961"/>
            </a:avLst>
          </a:prstGeom>
          <a:solidFill>
            <a:srgbClr val="B8E7FB"/>
          </a:solidFill>
          <a:ln>
            <a:solidFill>
              <a:srgbClr val="00008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/>
              <a:t>what about the brands? Do they tell the similar story?</a:t>
            </a:r>
            <a:endParaRPr lang="en-US" sz="1600" b="1" i="1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FDB82-4E7D-3CB7-1100-79C2F568AB70}"/>
              </a:ext>
            </a:extLst>
          </p:cNvPr>
          <p:cNvSpPr txBox="1"/>
          <p:nvPr/>
        </p:nvSpPr>
        <p:spPr>
          <a:xfrm>
            <a:off x="4951429" y="5403286"/>
            <a:ext cx="2103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Key Insight: </a:t>
            </a:r>
            <a:r>
              <a:rPr lang="en-US" sz="1600" i="1" dirty="0"/>
              <a:t>More orders don’t always mean more revenue!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76D085-CFD6-732F-5DCC-063B9F6E2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295" y="3399946"/>
            <a:ext cx="1767312" cy="134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EB486-C9EE-B866-14BF-144E77279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CBF7-C58A-B54A-C7A0-5AF58A4E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 algn="l">
              <a:buNone/>
            </a:pPr>
            <a:r>
              <a:rPr lang="en-US" dirty="0"/>
              <a:t>Top ten brands by sum of r</a:t>
            </a:r>
            <a:r>
              <a:rPr lang="en-US" sz="4400" dirty="0"/>
              <a:t>evenue and scaled order amounts in USD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909F5B8-FE7C-F4D4-BBF9-5507BD3C74B4}"/>
              </a:ext>
            </a:extLst>
          </p:cNvPr>
          <p:cNvSpPr txBox="1">
            <a:spLocks/>
          </p:cNvSpPr>
          <p:nvPr/>
        </p:nvSpPr>
        <p:spPr>
          <a:xfrm>
            <a:off x="1433314" y="6047944"/>
            <a:ext cx="7598719" cy="74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Analysis and Recommendations for Efficient Customer Service</a:t>
            </a:r>
            <a:endParaRPr lang="en-US" sz="8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>
              <a:latin typeface="+mj-lt"/>
              <a:ea typeface="+mj-ea"/>
              <a:cs typeface="+mj-cs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Shahrzad Khayatbashi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13</a:t>
            </a:r>
            <a:r>
              <a:rPr lang="en-US" sz="800" baseline="30000" dirty="0">
                <a:latin typeface="+mj-lt"/>
                <a:ea typeface="+mj-ea"/>
                <a:cs typeface="+mj-cs"/>
              </a:rPr>
              <a:t>th</a:t>
            </a:r>
            <a:r>
              <a:rPr lang="en-US" sz="800" dirty="0">
                <a:latin typeface="+mj-lt"/>
                <a:ea typeface="+mj-ea"/>
                <a:cs typeface="+mj-cs"/>
              </a:rPr>
              <a:t> January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833BC-2E23-ACB0-017A-608A6B1E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69534-4205-C1D6-9A1E-79F0A3E03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91" y="1770830"/>
            <a:ext cx="6133792" cy="365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271B9A62-5ED6-DD65-23B4-D994700FA5C5}"/>
              </a:ext>
            </a:extLst>
          </p:cNvPr>
          <p:cNvSpPr/>
          <p:nvPr/>
        </p:nvSpPr>
        <p:spPr>
          <a:xfrm>
            <a:off x="6461995" y="3930859"/>
            <a:ext cx="2682005" cy="1409856"/>
          </a:xfrm>
          <a:prstGeom prst="cloudCallout">
            <a:avLst>
              <a:gd name="adj1" fmla="val -60281"/>
              <a:gd name="adj2" fmla="val -50961"/>
            </a:avLst>
          </a:prstGeom>
          <a:solidFill>
            <a:srgbClr val="B8E7FB"/>
          </a:solidFill>
          <a:ln>
            <a:solidFill>
              <a:srgbClr val="00008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i="1" dirty="0"/>
          </a:p>
          <a:p>
            <a:pPr algn="ctr"/>
            <a:r>
              <a:rPr lang="en-US" sz="1600" b="1" i="1" dirty="0"/>
              <a:t>How do partners compare when it comes to revenue and orders?</a:t>
            </a:r>
            <a:endParaRPr lang="en-US" sz="1600" b="1" i="1" dirty="0">
              <a:solidFill>
                <a:sysClr val="windowText" lastClr="000000"/>
              </a:solidFill>
            </a:endParaRPr>
          </a:p>
          <a:p>
            <a:pPr algn="ctr"/>
            <a:endParaRPr lang="en-US" sz="1600" b="1" i="1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BE507-D2C5-9481-9678-8AAC45215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075" y="2726612"/>
            <a:ext cx="1767312" cy="134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7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EB486-C9EE-B866-14BF-144E77279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CBF7-C58A-B54A-C7A0-5AF58A4E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 algn="l">
              <a:buNone/>
            </a:pPr>
            <a:r>
              <a:rPr lang="en-US" sz="4400" dirty="0"/>
              <a:t>Top ten partners by sum of revenue and order amounts in USD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909F5B8-FE7C-F4D4-BBF9-5507BD3C74B4}"/>
              </a:ext>
            </a:extLst>
          </p:cNvPr>
          <p:cNvSpPr txBox="1">
            <a:spLocks/>
          </p:cNvSpPr>
          <p:nvPr/>
        </p:nvSpPr>
        <p:spPr>
          <a:xfrm>
            <a:off x="1433314" y="6047944"/>
            <a:ext cx="7598719" cy="74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Analysis and Recommendations for Efficient Customer Service</a:t>
            </a:r>
            <a:endParaRPr lang="en-US" sz="8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>
              <a:latin typeface="+mj-lt"/>
              <a:ea typeface="+mj-ea"/>
              <a:cs typeface="+mj-cs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Shahrzad Khayatbashi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13</a:t>
            </a:r>
            <a:r>
              <a:rPr lang="en-US" sz="800" baseline="30000" dirty="0">
                <a:latin typeface="+mj-lt"/>
                <a:ea typeface="+mj-ea"/>
                <a:cs typeface="+mj-cs"/>
              </a:rPr>
              <a:t>th</a:t>
            </a:r>
            <a:r>
              <a:rPr lang="en-US" sz="800" dirty="0">
                <a:latin typeface="+mj-lt"/>
                <a:ea typeface="+mj-ea"/>
                <a:cs typeface="+mj-cs"/>
              </a:rPr>
              <a:t> January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833BC-2E23-ACB0-017A-608A6B1E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73832-886D-90AD-7ACA-0ADB0BDB2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57" y="1770830"/>
            <a:ext cx="6254026" cy="3730916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F0EBACC7-9279-56C3-1B38-CE0232D45FC4}"/>
              </a:ext>
            </a:extLst>
          </p:cNvPr>
          <p:cNvSpPr/>
          <p:nvPr/>
        </p:nvSpPr>
        <p:spPr>
          <a:xfrm>
            <a:off x="6461995" y="3930859"/>
            <a:ext cx="2682005" cy="1409856"/>
          </a:xfrm>
          <a:prstGeom prst="cloudCallout">
            <a:avLst>
              <a:gd name="adj1" fmla="val -60281"/>
              <a:gd name="adj2" fmla="val -50961"/>
            </a:avLst>
          </a:prstGeom>
          <a:solidFill>
            <a:srgbClr val="B8E7FB"/>
          </a:solidFill>
          <a:ln>
            <a:solidFill>
              <a:srgbClr val="00008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/>
              <a:t>Could there be a link between brands and partners?</a:t>
            </a:r>
            <a:endParaRPr lang="en-US" sz="1600" b="1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98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E378-B2D0-4DFF-AFC6-480F9CF17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93368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SE" dirty="0"/>
              <a:t>Relations between brands and partners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CB8CF-EB3A-471D-A7A1-500DA22CA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F01DE61-70DE-43EE-A989-AC055694B9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91" y="1265768"/>
            <a:ext cx="5882909" cy="48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507E398-F6E4-E72B-F8AE-6E88D664D265}"/>
              </a:ext>
            </a:extLst>
          </p:cNvPr>
          <p:cNvSpPr txBox="1">
            <a:spLocks/>
          </p:cNvSpPr>
          <p:nvPr/>
        </p:nvSpPr>
        <p:spPr>
          <a:xfrm>
            <a:off x="1433314" y="6047944"/>
            <a:ext cx="7598719" cy="74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Analysis and Recommendations for Efficient Customer Service</a:t>
            </a:r>
            <a:endParaRPr lang="en-US" sz="8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>
              <a:latin typeface="+mj-lt"/>
              <a:ea typeface="+mj-ea"/>
              <a:cs typeface="+mj-cs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Shahrzad Khayatbashi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13</a:t>
            </a:r>
            <a:r>
              <a:rPr lang="en-US" sz="800" baseline="30000" dirty="0">
                <a:latin typeface="+mj-lt"/>
                <a:ea typeface="+mj-ea"/>
                <a:cs typeface="+mj-cs"/>
              </a:rPr>
              <a:t>th</a:t>
            </a:r>
            <a:r>
              <a:rPr lang="en-US" sz="800" dirty="0">
                <a:latin typeface="+mj-lt"/>
                <a:ea typeface="+mj-ea"/>
                <a:cs typeface="+mj-cs"/>
              </a:rPr>
              <a:t> January 2025</a:t>
            </a: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3F3A859A-0E5C-B9AF-5E1C-383D23FC6970}"/>
              </a:ext>
            </a:extLst>
          </p:cNvPr>
          <p:cNvSpPr/>
          <p:nvPr/>
        </p:nvSpPr>
        <p:spPr>
          <a:xfrm>
            <a:off x="5518486" y="4478597"/>
            <a:ext cx="3400926" cy="1723550"/>
          </a:xfrm>
          <a:prstGeom prst="cloudCallout">
            <a:avLst>
              <a:gd name="adj1" fmla="val -60281"/>
              <a:gd name="adj2" fmla="val -50961"/>
            </a:avLst>
          </a:prstGeom>
          <a:solidFill>
            <a:srgbClr val="D6E5F4"/>
          </a:solidFill>
          <a:ln>
            <a:solidFill>
              <a:srgbClr val="00008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/>
              <a:t>Do more orders mean more customer contacts, higher costs, and less revenue?</a:t>
            </a:r>
            <a:endParaRPr lang="en-US" sz="1600" b="1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CED6B-6991-7ED8-C49C-D4834223C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Distribution and percentage of number of contacts per order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B53E5D-65E7-01B1-1D71-E5CCA691C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182" y="1652770"/>
            <a:ext cx="7197635" cy="42634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A6A6A-C0A1-24AB-4EBB-C944A38A7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DF2C796-5D1A-23D4-E708-EB758C212A2A}"/>
              </a:ext>
            </a:extLst>
          </p:cNvPr>
          <p:cNvSpPr txBox="1">
            <a:spLocks/>
          </p:cNvSpPr>
          <p:nvPr/>
        </p:nvSpPr>
        <p:spPr>
          <a:xfrm>
            <a:off x="1433314" y="6047944"/>
            <a:ext cx="7598719" cy="74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Analysis and Recommendations for Efficient Customer Service</a:t>
            </a:r>
            <a:endParaRPr lang="en-US" sz="8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>
              <a:latin typeface="+mj-lt"/>
              <a:ea typeface="+mj-ea"/>
              <a:cs typeface="+mj-cs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Shahrzad Khayatbashi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13</a:t>
            </a:r>
            <a:r>
              <a:rPr lang="en-US" sz="800" baseline="30000" dirty="0">
                <a:latin typeface="+mj-lt"/>
                <a:ea typeface="+mj-ea"/>
                <a:cs typeface="+mj-cs"/>
              </a:rPr>
              <a:t>th</a:t>
            </a:r>
            <a:r>
              <a:rPr lang="en-US" sz="800" dirty="0">
                <a:latin typeface="+mj-lt"/>
                <a:ea typeface="+mj-ea"/>
                <a:cs typeface="+mj-cs"/>
              </a:rPr>
              <a:t> January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8A6FF2-B070-713F-9CE3-A391A55AE292}"/>
              </a:ext>
            </a:extLst>
          </p:cNvPr>
          <p:cNvSpPr txBox="1"/>
          <p:nvPr/>
        </p:nvSpPr>
        <p:spPr>
          <a:xfrm>
            <a:off x="3370598" y="3149183"/>
            <a:ext cx="2402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Key Insight: </a:t>
            </a:r>
            <a:r>
              <a:rPr lang="en-US" sz="1600" i="1" dirty="0"/>
              <a:t>Around 45 percent of orders have one contact from customers</a:t>
            </a:r>
          </a:p>
        </p:txBody>
      </p:sp>
    </p:spTree>
    <p:extLst>
      <p:ext uri="{BB962C8B-B14F-4D97-AF65-F5344CB8AC3E}">
        <p14:creationId xmlns:p14="http://schemas.microsoft.com/office/powerpoint/2010/main" val="71482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9AD58-EFEF-B0F5-1652-5104BE9E2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3AD2F-053C-92A6-72B3-9DBA5C3F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Distribution and percentage of number of contacts per order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3D21FB-FFC6-0C51-93CD-226B191EB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182" y="1652770"/>
            <a:ext cx="7197635" cy="42634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D88945-B792-9978-3471-C8127D65F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902" y="1356746"/>
            <a:ext cx="6379900" cy="37026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6ED20-2646-AF5C-E321-9D35CED90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8EC63AC-4985-B61E-BE03-50839504C8E0}"/>
              </a:ext>
            </a:extLst>
          </p:cNvPr>
          <p:cNvSpPr txBox="1">
            <a:spLocks/>
          </p:cNvSpPr>
          <p:nvPr/>
        </p:nvSpPr>
        <p:spPr>
          <a:xfrm>
            <a:off x="1433314" y="6047944"/>
            <a:ext cx="7598719" cy="74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Analysis and Recommendations for Efficient Customer Service</a:t>
            </a:r>
            <a:endParaRPr lang="en-US" sz="8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>
              <a:latin typeface="+mj-lt"/>
              <a:ea typeface="+mj-ea"/>
              <a:cs typeface="+mj-cs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Shahrzad Khayatbashi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+mj-lt"/>
                <a:ea typeface="+mj-ea"/>
                <a:cs typeface="+mj-cs"/>
              </a:rPr>
              <a:t>13</a:t>
            </a:r>
            <a:r>
              <a:rPr lang="en-US" sz="800" baseline="30000" dirty="0">
                <a:latin typeface="+mj-lt"/>
                <a:ea typeface="+mj-ea"/>
                <a:cs typeface="+mj-cs"/>
              </a:rPr>
              <a:t>th</a:t>
            </a:r>
            <a:r>
              <a:rPr lang="en-US" sz="800" dirty="0">
                <a:latin typeface="+mj-lt"/>
                <a:ea typeface="+mj-ea"/>
                <a:cs typeface="+mj-cs"/>
              </a:rPr>
              <a:t> January 2025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A84145-CBDB-E85D-9BAF-DEEC2E843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52311" y="4983901"/>
            <a:ext cx="1125704" cy="1105920"/>
          </a:xfrm>
          <a:prstGeom prst="rect">
            <a:avLst/>
          </a:prstGeom>
        </p:spPr>
      </p:pic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55E0DB0A-9EBC-87AB-E7EE-CD6E589E22A3}"/>
              </a:ext>
            </a:extLst>
          </p:cNvPr>
          <p:cNvSpPr/>
          <p:nvPr/>
        </p:nvSpPr>
        <p:spPr>
          <a:xfrm>
            <a:off x="5099538" y="2022230"/>
            <a:ext cx="3739065" cy="2092570"/>
          </a:xfrm>
          <a:prstGeom prst="cloudCallout">
            <a:avLst>
              <a:gd name="adj1" fmla="val -60281"/>
              <a:gd name="adj2" fmla="val -50961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ysClr val="windowText" lastClr="000000"/>
                </a:solidFill>
              </a:rPr>
              <a:t>Question</a:t>
            </a:r>
            <a:r>
              <a:rPr lang="sv-SE" dirty="0">
                <a:solidFill>
                  <a:sysClr val="windowText" lastClr="000000"/>
                </a:solidFill>
              </a:rPr>
              <a:t>: What concerns customers that they contact? 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3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978</Words>
  <Application>Microsoft Office PowerPoint</Application>
  <PresentationFormat>On-screen Show (4:3)</PresentationFormat>
  <Paragraphs>222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Wingdings</vt:lpstr>
      <vt:lpstr>Office Theme</vt:lpstr>
      <vt:lpstr>Exploratory Analysis and Recommendations for Efficient Customer Service</vt:lpstr>
      <vt:lpstr>Objectives of the analysis </vt:lpstr>
      <vt:lpstr>Revenue by country in USD</vt:lpstr>
      <vt:lpstr>  Top ten countries by sum of revenue and scaled order amounts in USD  </vt:lpstr>
      <vt:lpstr>Top ten brands by sum of revenue and scaled order amounts in USD </vt:lpstr>
      <vt:lpstr>Top ten partners by sum of revenue and order amounts in USD</vt:lpstr>
      <vt:lpstr>Relations between brands and partners </vt:lpstr>
      <vt:lpstr>Distribution and percentage of number of contacts per order </vt:lpstr>
      <vt:lpstr>Distribution and percentage of number of contacts per order </vt:lpstr>
      <vt:lpstr>Top five reasons that customers contacts only once</vt:lpstr>
      <vt:lpstr>Types of channel used by customers for contacting </vt:lpstr>
      <vt:lpstr>Customer interactions process</vt:lpstr>
      <vt:lpstr>Customer interactions process</vt:lpstr>
      <vt:lpstr>How many cluster shall we pick?</vt:lpstr>
      <vt:lpstr>Testing the result</vt:lpstr>
      <vt:lpstr>Investigating clusters based on partners</vt:lpstr>
      <vt:lpstr>Number of PNR</vt:lpstr>
      <vt:lpstr>Number of PNR</vt:lpstr>
      <vt:lpstr>Future analysis </vt:lpstr>
      <vt:lpstr> Cancellation analysis </vt:lpstr>
      <vt:lpstr> Change in booking analysis </vt:lpstr>
      <vt:lpstr> Errand category analysis 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Analysis and Recommendations for Efficient Customer Service</dc:title>
  <dc:subject/>
  <dc:creator>ASUS</dc:creator>
  <cp:keywords/>
  <dc:description>generated using python-pptx</dc:description>
  <cp:lastModifiedBy>Shahrzad Khayatbashi</cp:lastModifiedBy>
  <cp:revision>161</cp:revision>
  <dcterms:created xsi:type="dcterms:W3CDTF">2013-01-27T09:14:16Z</dcterms:created>
  <dcterms:modified xsi:type="dcterms:W3CDTF">2025-01-13T23:39:19Z</dcterms:modified>
  <cp:category/>
</cp:coreProperties>
</file>